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jpeg" Type="http://schemas.openxmlformats.org/officeDocument/2006/relationships/image"/><Relationship Id="rId6"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191B27"/>
        </a:solidFill>
      </p:bgPr>
    </p:bg>
    <p:spTree>
      <p:nvGrpSpPr>
        <p:cNvPr id="1" name=""/>
        <p:cNvGrpSpPr/>
        <p:nvPr/>
      </p:nvGrpSpPr>
      <p:grpSpPr>
        <a:xfrm>
          <a:off x="0" y="0"/>
          <a:ext cx="0" cy="0"/>
          <a:chOff x="0" y="0"/>
          <a:chExt cx="0" cy="0"/>
        </a:xfrm>
      </p:grpSpPr>
      <p:sp>
        <p:nvSpPr>
          <p:cNvPr name="TextBox 2" id="2"/>
          <p:cNvSpPr txBox="true"/>
          <p:nvPr/>
        </p:nvSpPr>
        <p:spPr>
          <a:xfrm rot="0">
            <a:off x="2080585" y="6162675"/>
            <a:ext cx="14107780" cy="1860550"/>
          </a:xfrm>
          <a:prstGeom prst="rect">
            <a:avLst/>
          </a:prstGeom>
        </p:spPr>
        <p:txBody>
          <a:bodyPr anchor="t" rtlCol="false" tIns="0" lIns="0" bIns="0" rIns="0">
            <a:spAutoFit/>
          </a:bodyPr>
          <a:lstStyle/>
          <a:p>
            <a:pPr algn="ctr">
              <a:lnSpc>
                <a:spcPts val="14299"/>
              </a:lnSpc>
            </a:pPr>
            <a:r>
              <a:rPr lang="en-US" sz="12999">
                <a:solidFill>
                  <a:srgbClr val="FFFFFF"/>
                </a:solidFill>
                <a:latin typeface="Roboto Bold"/>
              </a:rPr>
              <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1602083" y="2526712"/>
            <a:ext cx="3411800" cy="1493527"/>
            <a:chOff x="0" y="0"/>
            <a:chExt cx="17587118" cy="7698820"/>
          </a:xfrm>
        </p:grpSpPr>
        <p:sp>
          <p:nvSpPr>
            <p:cNvPr name="Freeform 4" id="4"/>
            <p:cNvSpPr/>
            <p:nvPr/>
          </p:nvSpPr>
          <p:spPr>
            <a:xfrm>
              <a:off x="0" y="0"/>
              <a:ext cx="17587117" cy="7698820"/>
            </a:xfrm>
            <a:custGeom>
              <a:avLst/>
              <a:gdLst/>
              <a:ahLst/>
              <a:cxnLst/>
              <a:rect r="r" b="b" t="t" l="l"/>
              <a:pathLst>
                <a:path h="7698820" w="17587117">
                  <a:moveTo>
                    <a:pt x="0" y="0"/>
                  </a:moveTo>
                  <a:lnTo>
                    <a:pt x="0" y="7698820"/>
                  </a:lnTo>
                  <a:lnTo>
                    <a:pt x="17587117" y="7698820"/>
                  </a:lnTo>
                  <a:lnTo>
                    <a:pt x="17587117" y="0"/>
                  </a:lnTo>
                  <a:lnTo>
                    <a:pt x="0" y="0"/>
                  </a:lnTo>
                  <a:close/>
                  <a:moveTo>
                    <a:pt x="17526158" y="7637860"/>
                  </a:moveTo>
                  <a:lnTo>
                    <a:pt x="59690" y="7637860"/>
                  </a:lnTo>
                  <a:lnTo>
                    <a:pt x="59690" y="59690"/>
                  </a:lnTo>
                  <a:lnTo>
                    <a:pt x="17526158" y="59690"/>
                  </a:lnTo>
                  <a:lnTo>
                    <a:pt x="17526158" y="7637860"/>
                  </a:lnTo>
                  <a:close/>
                </a:path>
              </a:pathLst>
            </a:custGeom>
            <a:solidFill>
              <a:srgbClr val="D19EBF"/>
            </a:solidFill>
          </p:spPr>
        </p:sp>
      </p:grpSp>
      <p:grpSp>
        <p:nvGrpSpPr>
          <p:cNvPr name="Group 5" id="5"/>
          <p:cNvGrpSpPr/>
          <p:nvPr/>
        </p:nvGrpSpPr>
        <p:grpSpPr>
          <a:xfrm rot="0">
            <a:off x="5636765" y="2526712"/>
            <a:ext cx="3507346" cy="1493527"/>
            <a:chOff x="0" y="0"/>
            <a:chExt cx="18079635" cy="7698820"/>
          </a:xfrm>
        </p:grpSpPr>
        <p:sp>
          <p:nvSpPr>
            <p:cNvPr name="Freeform 6" id="6"/>
            <p:cNvSpPr/>
            <p:nvPr/>
          </p:nvSpPr>
          <p:spPr>
            <a:xfrm>
              <a:off x="0" y="0"/>
              <a:ext cx="18079634" cy="7698820"/>
            </a:xfrm>
            <a:custGeom>
              <a:avLst/>
              <a:gdLst/>
              <a:ahLst/>
              <a:cxnLst/>
              <a:rect r="r" b="b" t="t" l="l"/>
              <a:pathLst>
                <a:path h="7698820" w="18079634">
                  <a:moveTo>
                    <a:pt x="0" y="0"/>
                  </a:moveTo>
                  <a:lnTo>
                    <a:pt x="0" y="7698820"/>
                  </a:lnTo>
                  <a:lnTo>
                    <a:pt x="18079634" y="7698820"/>
                  </a:lnTo>
                  <a:lnTo>
                    <a:pt x="18079634" y="0"/>
                  </a:lnTo>
                  <a:lnTo>
                    <a:pt x="0" y="0"/>
                  </a:lnTo>
                  <a:close/>
                  <a:moveTo>
                    <a:pt x="18018674" y="7637860"/>
                  </a:moveTo>
                  <a:lnTo>
                    <a:pt x="59690" y="7637860"/>
                  </a:lnTo>
                  <a:lnTo>
                    <a:pt x="59690" y="59690"/>
                  </a:lnTo>
                  <a:lnTo>
                    <a:pt x="18018674" y="59690"/>
                  </a:lnTo>
                  <a:lnTo>
                    <a:pt x="18018674" y="7637860"/>
                  </a:lnTo>
                  <a:close/>
                </a:path>
              </a:pathLst>
            </a:custGeom>
            <a:solidFill>
              <a:srgbClr val="E8ACB6"/>
            </a:solidFill>
          </p:spPr>
        </p:sp>
      </p:grpSp>
      <p:sp>
        <p:nvSpPr>
          <p:cNvPr name="TextBox 7" id="7"/>
          <p:cNvSpPr txBox="true"/>
          <p:nvPr/>
        </p:nvSpPr>
        <p:spPr>
          <a:xfrm rot="-1660">
            <a:off x="1602178" y="2792146"/>
            <a:ext cx="3411612" cy="905510"/>
          </a:xfrm>
          <a:prstGeom prst="rect">
            <a:avLst/>
          </a:prstGeom>
        </p:spPr>
        <p:txBody>
          <a:bodyPr anchor="t" rtlCol="false" tIns="0" lIns="0" bIns="0" rIns="0">
            <a:spAutoFit/>
          </a:bodyPr>
          <a:lstStyle/>
          <a:p>
            <a:pPr algn="ctr">
              <a:lnSpc>
                <a:spcPts val="3640"/>
              </a:lnSpc>
            </a:pPr>
            <a:r>
              <a:rPr lang="en-US" sz="2600">
                <a:solidFill>
                  <a:srgbClr val="FFB6D5"/>
                </a:solidFill>
                <a:latin typeface="Roboto Bold"/>
              </a:rPr>
              <a:t>Reduced</a:t>
            </a:r>
          </a:p>
          <a:p>
            <a:pPr algn="ctr">
              <a:lnSpc>
                <a:spcPts val="3640"/>
              </a:lnSpc>
            </a:pPr>
            <a:r>
              <a:rPr lang="en-US" sz="2600">
                <a:solidFill>
                  <a:srgbClr val="FFB6D5"/>
                </a:solidFill>
                <a:latin typeface="Roboto Bold"/>
              </a:rPr>
              <a:t>Spending</a:t>
            </a:r>
          </a:p>
        </p:txBody>
      </p:sp>
      <p:sp>
        <p:nvSpPr>
          <p:cNvPr name="TextBox 8" id="8"/>
          <p:cNvSpPr txBox="true"/>
          <p:nvPr/>
        </p:nvSpPr>
        <p:spPr>
          <a:xfrm rot="-1660">
            <a:off x="5684829" y="3020746"/>
            <a:ext cx="3411217" cy="448310"/>
          </a:xfrm>
          <a:prstGeom prst="rect">
            <a:avLst/>
          </a:prstGeom>
        </p:spPr>
        <p:txBody>
          <a:bodyPr anchor="t" rtlCol="false" tIns="0" lIns="0" bIns="0" rIns="0">
            <a:spAutoFit/>
          </a:bodyPr>
          <a:lstStyle/>
          <a:p>
            <a:pPr algn="ctr">
              <a:lnSpc>
                <a:spcPts val="3640"/>
              </a:lnSpc>
            </a:pPr>
            <a:r>
              <a:rPr lang="en-US" sz="2600">
                <a:solidFill>
                  <a:srgbClr val="FFB9B9"/>
                </a:solidFill>
                <a:latin typeface="Roboto Bold"/>
              </a:rPr>
              <a:t>Easier Backup</a:t>
            </a:r>
          </a:p>
        </p:txBody>
      </p:sp>
      <p:sp>
        <p:nvSpPr>
          <p:cNvPr name="TextBox 9" id="9"/>
          <p:cNvSpPr txBox="true"/>
          <p:nvPr/>
        </p:nvSpPr>
        <p:spPr>
          <a:xfrm rot="0">
            <a:off x="11701472" y="8054975"/>
            <a:ext cx="4188343" cy="1203325"/>
          </a:xfrm>
          <a:prstGeom prst="rect">
            <a:avLst/>
          </a:prstGeom>
        </p:spPr>
        <p:txBody>
          <a:bodyPr anchor="t" rtlCol="false" tIns="0" lIns="0" bIns="0" rIns="0">
            <a:spAutoFit/>
          </a:bodyPr>
          <a:lstStyle/>
          <a:p>
            <a:pPr marL="0" indent="0" lvl="0">
              <a:lnSpc>
                <a:spcPts val="9799"/>
              </a:lnSpc>
            </a:pPr>
            <a:r>
              <a:rPr lang="en-US" sz="6999">
                <a:solidFill>
                  <a:srgbClr val="FFC1B9"/>
                </a:solidFill>
                <a:latin typeface="Roboto Bold"/>
              </a:rPr>
              <a:t>BENEFITS</a:t>
            </a:r>
          </a:p>
        </p:txBody>
      </p:sp>
      <p:grpSp>
        <p:nvGrpSpPr>
          <p:cNvPr name="Group 10" id="10"/>
          <p:cNvGrpSpPr/>
          <p:nvPr/>
        </p:nvGrpSpPr>
        <p:grpSpPr>
          <a:xfrm rot="0">
            <a:off x="1602194" y="4619676"/>
            <a:ext cx="3411800" cy="1493527"/>
            <a:chOff x="0" y="0"/>
            <a:chExt cx="17587118" cy="7698820"/>
          </a:xfrm>
        </p:grpSpPr>
        <p:sp>
          <p:nvSpPr>
            <p:cNvPr name="Freeform 11" id="11"/>
            <p:cNvSpPr/>
            <p:nvPr/>
          </p:nvSpPr>
          <p:spPr>
            <a:xfrm>
              <a:off x="0" y="0"/>
              <a:ext cx="17587117" cy="7698820"/>
            </a:xfrm>
            <a:custGeom>
              <a:avLst/>
              <a:gdLst/>
              <a:ahLst/>
              <a:cxnLst/>
              <a:rect r="r" b="b" t="t" l="l"/>
              <a:pathLst>
                <a:path h="7698820" w="17587117">
                  <a:moveTo>
                    <a:pt x="0" y="0"/>
                  </a:moveTo>
                  <a:lnTo>
                    <a:pt x="0" y="7698820"/>
                  </a:lnTo>
                  <a:lnTo>
                    <a:pt x="17587117" y="7698820"/>
                  </a:lnTo>
                  <a:lnTo>
                    <a:pt x="17587117" y="0"/>
                  </a:lnTo>
                  <a:lnTo>
                    <a:pt x="0" y="0"/>
                  </a:lnTo>
                  <a:close/>
                  <a:moveTo>
                    <a:pt x="17526158" y="7637860"/>
                  </a:moveTo>
                  <a:lnTo>
                    <a:pt x="59690" y="7637860"/>
                  </a:lnTo>
                  <a:lnTo>
                    <a:pt x="59690" y="59690"/>
                  </a:lnTo>
                  <a:lnTo>
                    <a:pt x="17526158" y="59690"/>
                  </a:lnTo>
                  <a:lnTo>
                    <a:pt x="17526158" y="7637860"/>
                  </a:lnTo>
                  <a:close/>
                </a:path>
              </a:pathLst>
            </a:custGeom>
            <a:solidFill>
              <a:srgbClr val="E8ACB6"/>
            </a:solidFill>
          </p:spPr>
        </p:sp>
      </p:grpSp>
      <p:grpSp>
        <p:nvGrpSpPr>
          <p:cNvPr name="Group 12" id="12"/>
          <p:cNvGrpSpPr/>
          <p:nvPr/>
        </p:nvGrpSpPr>
        <p:grpSpPr>
          <a:xfrm rot="0">
            <a:off x="5636875" y="4619676"/>
            <a:ext cx="3507346" cy="1493527"/>
            <a:chOff x="0" y="0"/>
            <a:chExt cx="18079635" cy="7698820"/>
          </a:xfrm>
        </p:grpSpPr>
        <p:sp>
          <p:nvSpPr>
            <p:cNvPr name="Freeform 13" id="13"/>
            <p:cNvSpPr/>
            <p:nvPr/>
          </p:nvSpPr>
          <p:spPr>
            <a:xfrm>
              <a:off x="0" y="0"/>
              <a:ext cx="18079634" cy="7698820"/>
            </a:xfrm>
            <a:custGeom>
              <a:avLst/>
              <a:gdLst/>
              <a:ahLst/>
              <a:cxnLst/>
              <a:rect r="r" b="b" t="t" l="l"/>
              <a:pathLst>
                <a:path h="7698820" w="18079634">
                  <a:moveTo>
                    <a:pt x="0" y="0"/>
                  </a:moveTo>
                  <a:lnTo>
                    <a:pt x="0" y="7698820"/>
                  </a:lnTo>
                  <a:lnTo>
                    <a:pt x="18079634" y="7698820"/>
                  </a:lnTo>
                  <a:lnTo>
                    <a:pt x="18079634" y="0"/>
                  </a:lnTo>
                  <a:lnTo>
                    <a:pt x="0" y="0"/>
                  </a:lnTo>
                  <a:close/>
                  <a:moveTo>
                    <a:pt x="18018674" y="7637860"/>
                  </a:moveTo>
                  <a:lnTo>
                    <a:pt x="59690" y="7637860"/>
                  </a:lnTo>
                  <a:lnTo>
                    <a:pt x="59690" y="59690"/>
                  </a:lnTo>
                  <a:lnTo>
                    <a:pt x="18018674" y="59690"/>
                  </a:lnTo>
                  <a:lnTo>
                    <a:pt x="18018674" y="7637860"/>
                  </a:lnTo>
                  <a:close/>
                </a:path>
              </a:pathLst>
            </a:custGeom>
            <a:solidFill>
              <a:srgbClr val="C1B6D7"/>
            </a:solidFill>
          </p:spPr>
        </p:sp>
      </p:grpSp>
      <p:sp>
        <p:nvSpPr>
          <p:cNvPr name="TextBox 14" id="14"/>
          <p:cNvSpPr txBox="true"/>
          <p:nvPr/>
        </p:nvSpPr>
        <p:spPr>
          <a:xfrm rot="-1660">
            <a:off x="1602288" y="4885110"/>
            <a:ext cx="3411612" cy="905510"/>
          </a:xfrm>
          <a:prstGeom prst="rect">
            <a:avLst/>
          </a:prstGeom>
        </p:spPr>
        <p:txBody>
          <a:bodyPr anchor="t" rtlCol="false" tIns="0" lIns="0" bIns="0" rIns="0">
            <a:spAutoFit/>
          </a:bodyPr>
          <a:lstStyle/>
          <a:p>
            <a:pPr algn="ctr">
              <a:lnSpc>
                <a:spcPts val="3640"/>
              </a:lnSpc>
            </a:pPr>
            <a:r>
              <a:rPr lang="en-US" sz="2600">
                <a:solidFill>
                  <a:srgbClr val="FFC1B9"/>
                </a:solidFill>
                <a:latin typeface="Roboto Bold"/>
              </a:rPr>
              <a:t>Business</a:t>
            </a:r>
          </a:p>
          <a:p>
            <a:pPr algn="ctr">
              <a:lnSpc>
                <a:spcPts val="3640"/>
              </a:lnSpc>
            </a:pPr>
            <a:r>
              <a:rPr lang="en-US" sz="2600">
                <a:solidFill>
                  <a:srgbClr val="FFC1B9"/>
                </a:solidFill>
                <a:latin typeface="Roboto Bold"/>
              </a:rPr>
              <a:t>Continuity</a:t>
            </a:r>
          </a:p>
        </p:txBody>
      </p:sp>
      <p:sp>
        <p:nvSpPr>
          <p:cNvPr name="TextBox 15" id="15"/>
          <p:cNvSpPr txBox="true"/>
          <p:nvPr/>
        </p:nvSpPr>
        <p:spPr>
          <a:xfrm rot="-1660">
            <a:off x="5684939" y="4885109"/>
            <a:ext cx="3411217" cy="905510"/>
          </a:xfrm>
          <a:prstGeom prst="rect">
            <a:avLst/>
          </a:prstGeom>
        </p:spPr>
        <p:txBody>
          <a:bodyPr anchor="t" rtlCol="false" tIns="0" lIns="0" bIns="0" rIns="0">
            <a:spAutoFit/>
          </a:bodyPr>
          <a:lstStyle/>
          <a:p>
            <a:pPr algn="ctr">
              <a:lnSpc>
                <a:spcPts val="3640"/>
              </a:lnSpc>
            </a:pPr>
            <a:r>
              <a:rPr lang="en-US" sz="2600">
                <a:solidFill>
                  <a:srgbClr val="F0D8FF"/>
                </a:solidFill>
                <a:latin typeface="Roboto Bold"/>
              </a:rPr>
              <a:t>Efficient IT</a:t>
            </a:r>
          </a:p>
          <a:p>
            <a:pPr algn="ctr">
              <a:lnSpc>
                <a:spcPts val="3640"/>
              </a:lnSpc>
            </a:pPr>
            <a:r>
              <a:rPr lang="en-US" sz="2600">
                <a:solidFill>
                  <a:srgbClr val="F0D8FF"/>
                </a:solidFill>
                <a:latin typeface="Roboto Bold"/>
              </a:rPr>
              <a:t>Operations</a:t>
            </a:r>
          </a:p>
        </p:txBody>
      </p:sp>
      <p:grpSp>
        <p:nvGrpSpPr>
          <p:cNvPr name="Group 16" id="16"/>
          <p:cNvGrpSpPr/>
          <p:nvPr/>
        </p:nvGrpSpPr>
        <p:grpSpPr>
          <a:xfrm rot="0">
            <a:off x="1601973" y="6704323"/>
            <a:ext cx="3411800" cy="1493527"/>
            <a:chOff x="0" y="0"/>
            <a:chExt cx="17587118" cy="7698820"/>
          </a:xfrm>
        </p:grpSpPr>
        <p:sp>
          <p:nvSpPr>
            <p:cNvPr name="Freeform 17" id="17"/>
            <p:cNvSpPr/>
            <p:nvPr/>
          </p:nvSpPr>
          <p:spPr>
            <a:xfrm>
              <a:off x="0" y="0"/>
              <a:ext cx="17587117" cy="7698820"/>
            </a:xfrm>
            <a:custGeom>
              <a:avLst/>
              <a:gdLst/>
              <a:ahLst/>
              <a:cxnLst/>
              <a:rect r="r" b="b" t="t" l="l"/>
              <a:pathLst>
                <a:path h="7698820" w="17587117">
                  <a:moveTo>
                    <a:pt x="0" y="0"/>
                  </a:moveTo>
                  <a:lnTo>
                    <a:pt x="0" y="7698820"/>
                  </a:lnTo>
                  <a:lnTo>
                    <a:pt x="17587117" y="7698820"/>
                  </a:lnTo>
                  <a:lnTo>
                    <a:pt x="17587117" y="0"/>
                  </a:lnTo>
                  <a:lnTo>
                    <a:pt x="0" y="0"/>
                  </a:lnTo>
                  <a:close/>
                  <a:moveTo>
                    <a:pt x="17526158" y="7637860"/>
                  </a:moveTo>
                  <a:lnTo>
                    <a:pt x="59690" y="7637860"/>
                  </a:lnTo>
                  <a:lnTo>
                    <a:pt x="59690" y="59690"/>
                  </a:lnTo>
                  <a:lnTo>
                    <a:pt x="17526158" y="59690"/>
                  </a:lnTo>
                  <a:lnTo>
                    <a:pt x="17526158" y="7637860"/>
                  </a:lnTo>
                  <a:close/>
                </a:path>
              </a:pathLst>
            </a:custGeom>
            <a:solidFill>
              <a:srgbClr val="E8ACB6"/>
            </a:solidFill>
          </p:spPr>
        </p:sp>
      </p:grpSp>
      <p:grpSp>
        <p:nvGrpSpPr>
          <p:cNvPr name="Group 18" id="18"/>
          <p:cNvGrpSpPr/>
          <p:nvPr/>
        </p:nvGrpSpPr>
        <p:grpSpPr>
          <a:xfrm rot="0">
            <a:off x="5636654" y="6704323"/>
            <a:ext cx="3507346" cy="1493527"/>
            <a:chOff x="0" y="0"/>
            <a:chExt cx="18079635" cy="7698820"/>
          </a:xfrm>
        </p:grpSpPr>
        <p:sp>
          <p:nvSpPr>
            <p:cNvPr name="Freeform 19" id="19"/>
            <p:cNvSpPr/>
            <p:nvPr/>
          </p:nvSpPr>
          <p:spPr>
            <a:xfrm>
              <a:off x="0" y="0"/>
              <a:ext cx="18079634" cy="7698820"/>
            </a:xfrm>
            <a:custGeom>
              <a:avLst/>
              <a:gdLst/>
              <a:ahLst/>
              <a:cxnLst/>
              <a:rect r="r" b="b" t="t" l="l"/>
              <a:pathLst>
                <a:path h="7698820" w="18079634">
                  <a:moveTo>
                    <a:pt x="0" y="0"/>
                  </a:moveTo>
                  <a:lnTo>
                    <a:pt x="0" y="7698820"/>
                  </a:lnTo>
                  <a:lnTo>
                    <a:pt x="18079634" y="7698820"/>
                  </a:lnTo>
                  <a:lnTo>
                    <a:pt x="18079634" y="0"/>
                  </a:lnTo>
                  <a:lnTo>
                    <a:pt x="0" y="0"/>
                  </a:lnTo>
                  <a:close/>
                  <a:moveTo>
                    <a:pt x="18018674" y="7637860"/>
                  </a:moveTo>
                  <a:lnTo>
                    <a:pt x="59690" y="7637860"/>
                  </a:lnTo>
                  <a:lnTo>
                    <a:pt x="59690" y="59690"/>
                  </a:lnTo>
                  <a:lnTo>
                    <a:pt x="18018674" y="59690"/>
                  </a:lnTo>
                  <a:lnTo>
                    <a:pt x="18018674" y="7637860"/>
                  </a:lnTo>
                  <a:close/>
                </a:path>
              </a:pathLst>
            </a:custGeom>
            <a:solidFill>
              <a:srgbClr val="D19EBF"/>
            </a:solidFill>
          </p:spPr>
        </p:sp>
      </p:grpSp>
      <p:sp>
        <p:nvSpPr>
          <p:cNvPr name="TextBox 20" id="20"/>
          <p:cNvSpPr txBox="true"/>
          <p:nvPr/>
        </p:nvSpPr>
        <p:spPr>
          <a:xfrm rot="-1660">
            <a:off x="1602067" y="6969756"/>
            <a:ext cx="3411612" cy="905510"/>
          </a:xfrm>
          <a:prstGeom prst="rect">
            <a:avLst/>
          </a:prstGeom>
        </p:spPr>
        <p:txBody>
          <a:bodyPr anchor="t" rtlCol="false" tIns="0" lIns="0" bIns="0" rIns="0">
            <a:spAutoFit/>
          </a:bodyPr>
          <a:lstStyle/>
          <a:p>
            <a:pPr algn="ctr">
              <a:lnSpc>
                <a:spcPts val="3640"/>
              </a:lnSpc>
            </a:pPr>
            <a:r>
              <a:rPr lang="en-US" sz="2600">
                <a:solidFill>
                  <a:srgbClr val="FFB3C9"/>
                </a:solidFill>
                <a:latin typeface="Roboto Bold"/>
              </a:rPr>
              <a:t>Centralized</a:t>
            </a:r>
          </a:p>
          <a:p>
            <a:pPr algn="ctr">
              <a:lnSpc>
                <a:spcPts val="3640"/>
              </a:lnSpc>
            </a:pPr>
            <a:r>
              <a:rPr lang="en-US" sz="2600">
                <a:solidFill>
                  <a:srgbClr val="FFB3C9"/>
                </a:solidFill>
                <a:latin typeface="Roboto Bold"/>
              </a:rPr>
              <a:t>System</a:t>
            </a:r>
          </a:p>
        </p:txBody>
      </p:sp>
      <p:sp>
        <p:nvSpPr>
          <p:cNvPr name="TextBox 21" id="21"/>
          <p:cNvSpPr txBox="true"/>
          <p:nvPr/>
        </p:nvSpPr>
        <p:spPr>
          <a:xfrm rot="-1660">
            <a:off x="5684718" y="6969756"/>
            <a:ext cx="3411217" cy="905510"/>
          </a:xfrm>
          <a:prstGeom prst="rect">
            <a:avLst/>
          </a:prstGeom>
        </p:spPr>
        <p:txBody>
          <a:bodyPr anchor="t" rtlCol="false" tIns="0" lIns="0" bIns="0" rIns="0">
            <a:spAutoFit/>
          </a:bodyPr>
          <a:lstStyle/>
          <a:p>
            <a:pPr algn="ctr">
              <a:lnSpc>
                <a:spcPts val="3640"/>
              </a:lnSpc>
            </a:pPr>
            <a:r>
              <a:rPr lang="en-US" sz="2600">
                <a:solidFill>
                  <a:srgbClr val="FFB6D5"/>
                </a:solidFill>
                <a:latin typeface="Roboto Bold"/>
              </a:rPr>
              <a:t>Testing</a:t>
            </a:r>
          </a:p>
          <a:p>
            <a:pPr algn="ctr">
              <a:lnSpc>
                <a:spcPts val="3640"/>
              </a:lnSpc>
            </a:pPr>
            <a:r>
              <a:rPr lang="en-US" sz="2600">
                <a:solidFill>
                  <a:srgbClr val="FFB6D5"/>
                </a:solidFill>
                <a:latin typeface="Roboto Bold"/>
              </a:rPr>
              <a:t>Purposes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B2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01371" y="3280566"/>
            <a:ext cx="1468132" cy="1468127"/>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alphaModFix amt="90000"/>
              </a:blip>
              <a:stretch>
                <a:fillRect l="-23881" r="-28220" t="0" b="0"/>
              </a:stretch>
            </a:blipFill>
          </p:spPr>
        </p:sp>
      </p:grpSp>
      <p:grpSp>
        <p:nvGrpSpPr>
          <p:cNvPr name="Group 4" id="4"/>
          <p:cNvGrpSpPr>
            <a:grpSpLocks noChangeAspect="true"/>
          </p:cNvGrpSpPr>
          <p:nvPr/>
        </p:nvGrpSpPr>
        <p:grpSpPr>
          <a:xfrm rot="0">
            <a:off x="10801371" y="5480207"/>
            <a:ext cx="1468132" cy="1468127"/>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alphaModFix amt="90000"/>
              </a:blip>
              <a:stretch>
                <a:fillRect l="0" r="0" t="0" b="0"/>
              </a:stretch>
            </a:blipFill>
          </p:spPr>
        </p:sp>
      </p:grpSp>
      <p:pic>
        <p:nvPicPr>
          <p:cNvPr name="Picture 6" id="6"/>
          <p:cNvPicPr>
            <a:picLocks noChangeAspect="true"/>
          </p:cNvPicPr>
          <p:nvPr/>
        </p:nvPicPr>
        <p:blipFill>
          <a:blip r:embed="rId4">
            <a:alphaModFix amt="25000"/>
          </a:blip>
          <a:srcRect l="23512" t="3735" r="19499" b="0"/>
          <a:stretch>
            <a:fillRect/>
          </a:stretch>
        </p:blipFill>
        <p:spPr>
          <a:xfrm flipH="false" flipV="false" rot="0">
            <a:off x="0" y="0"/>
            <a:ext cx="9144000" cy="10287000"/>
          </a:xfrm>
          <a:prstGeom prst="rect">
            <a:avLst/>
          </a:prstGeom>
        </p:spPr>
      </p:pic>
      <p:grpSp>
        <p:nvGrpSpPr>
          <p:cNvPr name="Group 7" id="7"/>
          <p:cNvGrpSpPr>
            <a:grpSpLocks noChangeAspect="true"/>
          </p:cNvGrpSpPr>
          <p:nvPr/>
        </p:nvGrpSpPr>
        <p:grpSpPr>
          <a:xfrm rot="0">
            <a:off x="10801371" y="7790173"/>
            <a:ext cx="1468132" cy="1468127"/>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alphaModFix amt="90000"/>
              </a:blip>
              <a:stretch>
                <a:fillRect l="0" r="0" t="-16666" b="-16666"/>
              </a:stretch>
            </a:blipFill>
          </p:spPr>
        </p:sp>
      </p:grpSp>
      <p:pic>
        <p:nvPicPr>
          <p:cNvPr name="Picture 9" id="9"/>
          <p:cNvPicPr>
            <a:picLocks noChangeAspect="true"/>
          </p:cNvPicPr>
          <p:nvPr/>
        </p:nvPicPr>
        <p:blipFill>
          <a:blip r:embed="rId6"/>
          <a:srcRect l="0" t="0" r="0" b="0"/>
          <a:stretch>
            <a:fillRect/>
          </a:stretch>
        </p:blipFill>
        <p:spPr>
          <a:xfrm flipH="false" flipV="false" rot="0">
            <a:off x="10580845" y="808170"/>
            <a:ext cx="1909186" cy="1909186"/>
          </a:xfrm>
          <a:prstGeom prst="rect">
            <a:avLst/>
          </a:prstGeom>
        </p:spPr>
      </p:pic>
      <p:grpSp>
        <p:nvGrpSpPr>
          <p:cNvPr name="Group 10" id="10"/>
          <p:cNvGrpSpPr/>
          <p:nvPr/>
        </p:nvGrpSpPr>
        <p:grpSpPr>
          <a:xfrm rot="0">
            <a:off x="1028700" y="6039375"/>
            <a:ext cx="6006547" cy="2624293"/>
            <a:chOff x="0" y="0"/>
            <a:chExt cx="8008730" cy="3499057"/>
          </a:xfrm>
        </p:grpSpPr>
        <p:sp>
          <p:nvSpPr>
            <p:cNvPr name="TextBox 11" id="11"/>
            <p:cNvSpPr txBox="true"/>
            <p:nvPr/>
          </p:nvSpPr>
          <p:spPr>
            <a:xfrm rot="0">
              <a:off x="0" y="-76200"/>
              <a:ext cx="8008730" cy="1397066"/>
            </a:xfrm>
            <a:prstGeom prst="rect">
              <a:avLst/>
            </a:prstGeom>
          </p:spPr>
          <p:txBody>
            <a:bodyPr anchor="t" rtlCol="false" tIns="0" lIns="0" bIns="0" rIns="0">
              <a:spAutoFit/>
            </a:bodyPr>
            <a:lstStyle/>
            <a:p>
              <a:pPr algn="l" marL="0" indent="0" lvl="0">
                <a:lnSpc>
                  <a:spcPts val="8450"/>
                </a:lnSpc>
              </a:pPr>
              <a:r>
                <a:rPr lang="en-US" sz="6500">
                  <a:solidFill>
                    <a:srgbClr val="BAEFFA"/>
                  </a:solidFill>
                  <a:latin typeface="Roboto Bold"/>
                </a:rPr>
                <a:t>Thank You!</a:t>
              </a:r>
            </a:p>
          </p:txBody>
        </p:sp>
        <p:sp>
          <p:nvSpPr>
            <p:cNvPr name="TextBox 12" id="12"/>
            <p:cNvSpPr txBox="true"/>
            <p:nvPr/>
          </p:nvSpPr>
          <p:spPr>
            <a:xfrm rot="0">
              <a:off x="0" y="2297267"/>
              <a:ext cx="7314945" cy="1201790"/>
            </a:xfrm>
            <a:prstGeom prst="rect">
              <a:avLst/>
            </a:prstGeom>
          </p:spPr>
          <p:txBody>
            <a:bodyPr anchor="t" rtlCol="false" tIns="0" lIns="0" bIns="0" rIns="0">
              <a:spAutoFit/>
            </a:bodyPr>
            <a:lstStyle/>
            <a:p>
              <a:pPr>
                <a:lnSpc>
                  <a:spcPts val="3640"/>
                </a:lnSpc>
              </a:pPr>
              <a:r>
                <a:rPr lang="en-US" sz="2600">
                  <a:solidFill>
                    <a:srgbClr val="FFFFFF"/>
                  </a:solidFill>
                  <a:latin typeface="Roboto Italics"/>
                </a:rPr>
                <a:t>Hopefully, you may have liked the Content!</a:t>
              </a:r>
            </a:p>
          </p:txBody>
        </p:sp>
      </p:grpSp>
      <p:grpSp>
        <p:nvGrpSpPr>
          <p:cNvPr name="Group 13" id="13"/>
          <p:cNvGrpSpPr/>
          <p:nvPr/>
        </p:nvGrpSpPr>
        <p:grpSpPr>
          <a:xfrm rot="0">
            <a:off x="12913812" y="1014797"/>
            <a:ext cx="4071239" cy="1495932"/>
            <a:chOff x="0" y="0"/>
            <a:chExt cx="5428319" cy="1994576"/>
          </a:xfrm>
        </p:grpSpPr>
        <p:sp>
          <p:nvSpPr>
            <p:cNvPr name="TextBox 14" id="14"/>
            <p:cNvSpPr txBox="true"/>
            <p:nvPr/>
          </p:nvSpPr>
          <p:spPr>
            <a:xfrm rot="-1660">
              <a:off x="228" y="-55839"/>
              <a:ext cx="5427802" cy="585317"/>
            </a:xfrm>
            <a:prstGeom prst="rect">
              <a:avLst/>
            </a:prstGeom>
          </p:spPr>
          <p:txBody>
            <a:bodyPr anchor="t" rtlCol="false" tIns="0" lIns="0" bIns="0" rIns="0">
              <a:spAutoFit/>
            </a:bodyPr>
            <a:lstStyle/>
            <a:p>
              <a:pPr>
                <a:lnSpc>
                  <a:spcPts val="3639"/>
                </a:lnSpc>
              </a:pPr>
              <a:r>
                <a:rPr lang="en-US" sz="2599">
                  <a:solidFill>
                    <a:srgbClr val="FE641E"/>
                  </a:solidFill>
                  <a:latin typeface="Roboto"/>
                </a:rPr>
                <a:t>Muhamamd Ammar</a:t>
              </a:r>
            </a:p>
          </p:txBody>
        </p:sp>
        <p:sp>
          <p:nvSpPr>
            <p:cNvPr name="TextBox 15" id="15"/>
            <p:cNvSpPr txBox="true"/>
            <p:nvPr/>
          </p:nvSpPr>
          <p:spPr>
            <a:xfrm rot="-1660">
              <a:off x="289" y="749300"/>
              <a:ext cx="5427742" cy="1243965"/>
            </a:xfrm>
            <a:prstGeom prst="rect">
              <a:avLst/>
            </a:prstGeom>
          </p:spPr>
          <p:txBody>
            <a:bodyPr anchor="t" rtlCol="false" tIns="0" lIns="0" bIns="0" rIns="0">
              <a:spAutoFit/>
            </a:bodyPr>
            <a:lstStyle/>
            <a:p>
              <a:pPr>
                <a:lnSpc>
                  <a:spcPts val="2520"/>
                </a:lnSpc>
              </a:pPr>
              <a:r>
                <a:rPr lang="en-US" sz="1800">
                  <a:solidFill>
                    <a:srgbClr val="FFFFFF"/>
                  </a:solidFill>
                  <a:latin typeface="Roboto"/>
                </a:rPr>
                <a:t>@TheMR </a:t>
              </a:r>
            </a:p>
            <a:p>
              <a:pPr>
                <a:lnSpc>
                  <a:spcPts val="2520"/>
                </a:lnSpc>
              </a:pPr>
              <a:r>
                <a:rPr lang="en-US" sz="1800">
                  <a:solidFill>
                    <a:srgbClr val="BAEFFA"/>
                  </a:solidFill>
                  <a:latin typeface="Roboto Italics"/>
                </a:rPr>
                <a:t>If you only have a 'Hammer', everything will seem like a 'Nail'</a:t>
              </a:r>
            </a:p>
          </p:txBody>
        </p:sp>
      </p:grpSp>
      <p:grpSp>
        <p:nvGrpSpPr>
          <p:cNvPr name="Group 16" id="16"/>
          <p:cNvGrpSpPr/>
          <p:nvPr/>
        </p:nvGrpSpPr>
        <p:grpSpPr>
          <a:xfrm rot="0">
            <a:off x="12913886" y="3418171"/>
            <a:ext cx="4071093" cy="1192918"/>
            <a:chOff x="0" y="0"/>
            <a:chExt cx="5428124" cy="1590557"/>
          </a:xfrm>
        </p:grpSpPr>
        <p:sp>
          <p:nvSpPr>
            <p:cNvPr name="TextBox 17" id="17"/>
            <p:cNvSpPr txBox="true"/>
            <p:nvPr/>
          </p:nvSpPr>
          <p:spPr>
            <a:xfrm rot="-1660">
              <a:off x="131" y="-55839"/>
              <a:ext cx="5427802" cy="585317"/>
            </a:xfrm>
            <a:prstGeom prst="rect">
              <a:avLst/>
            </a:prstGeom>
          </p:spPr>
          <p:txBody>
            <a:bodyPr anchor="t" rtlCol="false" tIns="0" lIns="0" bIns="0" rIns="0">
              <a:spAutoFit/>
            </a:bodyPr>
            <a:lstStyle/>
            <a:p>
              <a:pPr>
                <a:lnSpc>
                  <a:spcPts val="3639"/>
                </a:lnSpc>
              </a:pPr>
              <a:r>
                <a:rPr lang="en-US" sz="2599">
                  <a:solidFill>
                    <a:srgbClr val="FE641E"/>
                  </a:solidFill>
                  <a:latin typeface="Roboto"/>
                </a:rPr>
                <a:t>Shaban Zaman</a:t>
              </a:r>
            </a:p>
          </p:txBody>
        </p:sp>
        <p:sp>
          <p:nvSpPr>
            <p:cNvPr name="TextBox 18" id="18"/>
            <p:cNvSpPr txBox="true"/>
            <p:nvPr/>
          </p:nvSpPr>
          <p:spPr>
            <a:xfrm rot="-1660">
              <a:off x="191" y="749300"/>
              <a:ext cx="5427742" cy="839946"/>
            </a:xfrm>
            <a:prstGeom prst="rect">
              <a:avLst/>
            </a:prstGeom>
          </p:spPr>
          <p:txBody>
            <a:bodyPr anchor="t" rtlCol="false" tIns="0" lIns="0" bIns="0" rIns="0">
              <a:spAutoFit/>
            </a:bodyPr>
            <a:lstStyle/>
            <a:p>
              <a:pPr>
                <a:lnSpc>
                  <a:spcPts val="2520"/>
                </a:lnSpc>
              </a:pPr>
              <a:r>
                <a:rPr lang="en-US" sz="1800">
                  <a:solidFill>
                    <a:srgbClr val="FFFFFF"/>
                  </a:solidFill>
                  <a:latin typeface="Roboto"/>
                </a:rPr>
                <a:t>@RobinElliot</a:t>
              </a:r>
            </a:p>
            <a:p>
              <a:pPr>
                <a:lnSpc>
                  <a:spcPts val="2520"/>
                </a:lnSpc>
              </a:pPr>
              <a:r>
                <a:rPr lang="en-US" sz="1800">
                  <a:solidFill>
                    <a:srgbClr val="BAEFFA"/>
                  </a:solidFill>
                  <a:latin typeface="Roboto Italics"/>
                </a:rPr>
                <a:t>Stay humble and keep hustling</a:t>
              </a:r>
            </a:p>
          </p:txBody>
        </p:sp>
      </p:grpSp>
      <p:grpSp>
        <p:nvGrpSpPr>
          <p:cNvPr name="Group 19" id="19"/>
          <p:cNvGrpSpPr/>
          <p:nvPr/>
        </p:nvGrpSpPr>
        <p:grpSpPr>
          <a:xfrm rot="0">
            <a:off x="12913808" y="5457822"/>
            <a:ext cx="4071247" cy="1512898"/>
            <a:chOff x="0" y="0"/>
            <a:chExt cx="5428330" cy="2017198"/>
          </a:xfrm>
        </p:grpSpPr>
        <p:sp>
          <p:nvSpPr>
            <p:cNvPr name="TextBox 20" id="20"/>
            <p:cNvSpPr txBox="true"/>
            <p:nvPr/>
          </p:nvSpPr>
          <p:spPr>
            <a:xfrm rot="-1660">
              <a:off x="234" y="-55839"/>
              <a:ext cx="5427802" cy="585317"/>
            </a:xfrm>
            <a:prstGeom prst="rect">
              <a:avLst/>
            </a:prstGeom>
          </p:spPr>
          <p:txBody>
            <a:bodyPr anchor="t" rtlCol="false" tIns="0" lIns="0" bIns="0" rIns="0">
              <a:spAutoFit/>
            </a:bodyPr>
            <a:lstStyle/>
            <a:p>
              <a:pPr>
                <a:lnSpc>
                  <a:spcPts val="3639"/>
                </a:lnSpc>
              </a:pPr>
              <a:r>
                <a:rPr lang="en-US" sz="2599">
                  <a:solidFill>
                    <a:srgbClr val="FE641E"/>
                  </a:solidFill>
                  <a:latin typeface="Roboto"/>
                </a:rPr>
                <a:t>Harris Bin Abid</a:t>
              </a:r>
            </a:p>
          </p:txBody>
        </p:sp>
        <p:sp>
          <p:nvSpPr>
            <p:cNvPr name="TextBox 21" id="21"/>
            <p:cNvSpPr txBox="true"/>
            <p:nvPr/>
          </p:nvSpPr>
          <p:spPr>
            <a:xfrm rot="-1660">
              <a:off x="294" y="749300"/>
              <a:ext cx="5427742" cy="1266587"/>
            </a:xfrm>
            <a:prstGeom prst="rect">
              <a:avLst/>
            </a:prstGeom>
          </p:spPr>
          <p:txBody>
            <a:bodyPr anchor="t" rtlCol="false" tIns="0" lIns="0" bIns="0" rIns="0">
              <a:spAutoFit/>
            </a:bodyPr>
            <a:lstStyle/>
            <a:p>
              <a:pPr>
                <a:lnSpc>
                  <a:spcPts val="2520"/>
                </a:lnSpc>
              </a:pPr>
              <a:r>
                <a:rPr lang="en-US" sz="1800">
                  <a:solidFill>
                    <a:srgbClr val="FFFFFF"/>
                  </a:solidFill>
                  <a:latin typeface="Roboto"/>
                </a:rPr>
                <a:t>@Reaper9</a:t>
              </a:r>
            </a:p>
            <a:p>
              <a:pPr>
                <a:lnSpc>
                  <a:spcPts val="2520"/>
                </a:lnSpc>
              </a:pPr>
              <a:r>
                <a:rPr lang="en-US" sz="1800">
                  <a:solidFill>
                    <a:srgbClr val="BAEFFA"/>
                  </a:solidFill>
                  <a:latin typeface="Roboto Italics"/>
                </a:rPr>
                <a:t>That, which doesn't kill you, makes you stronger</a:t>
              </a:r>
            </a:p>
          </p:txBody>
        </p:sp>
      </p:grpSp>
      <p:grpSp>
        <p:nvGrpSpPr>
          <p:cNvPr name="Group 22" id="22"/>
          <p:cNvGrpSpPr/>
          <p:nvPr/>
        </p:nvGrpSpPr>
        <p:grpSpPr>
          <a:xfrm rot="0">
            <a:off x="12913886" y="7927778"/>
            <a:ext cx="4071093" cy="1192918"/>
            <a:chOff x="0" y="0"/>
            <a:chExt cx="5428124" cy="1590557"/>
          </a:xfrm>
        </p:grpSpPr>
        <p:sp>
          <p:nvSpPr>
            <p:cNvPr name="TextBox 23" id="23"/>
            <p:cNvSpPr txBox="true"/>
            <p:nvPr/>
          </p:nvSpPr>
          <p:spPr>
            <a:xfrm rot="-1660">
              <a:off x="131" y="-55839"/>
              <a:ext cx="5427802" cy="585317"/>
            </a:xfrm>
            <a:prstGeom prst="rect">
              <a:avLst/>
            </a:prstGeom>
          </p:spPr>
          <p:txBody>
            <a:bodyPr anchor="t" rtlCol="false" tIns="0" lIns="0" bIns="0" rIns="0">
              <a:spAutoFit/>
            </a:bodyPr>
            <a:lstStyle/>
            <a:p>
              <a:pPr>
                <a:lnSpc>
                  <a:spcPts val="3639"/>
                </a:lnSpc>
              </a:pPr>
              <a:r>
                <a:rPr lang="en-US" sz="2599">
                  <a:solidFill>
                    <a:srgbClr val="FE641E"/>
                  </a:solidFill>
                  <a:latin typeface="Roboto"/>
                </a:rPr>
                <a:t>Noman Shoaib</a:t>
              </a:r>
            </a:p>
          </p:txBody>
        </p:sp>
        <p:sp>
          <p:nvSpPr>
            <p:cNvPr name="TextBox 24" id="24"/>
            <p:cNvSpPr txBox="true"/>
            <p:nvPr/>
          </p:nvSpPr>
          <p:spPr>
            <a:xfrm rot="-1660">
              <a:off x="191" y="749300"/>
              <a:ext cx="5427742" cy="839946"/>
            </a:xfrm>
            <a:prstGeom prst="rect">
              <a:avLst/>
            </a:prstGeom>
          </p:spPr>
          <p:txBody>
            <a:bodyPr anchor="t" rtlCol="false" tIns="0" lIns="0" bIns="0" rIns="0">
              <a:spAutoFit/>
            </a:bodyPr>
            <a:lstStyle/>
            <a:p>
              <a:pPr>
                <a:lnSpc>
                  <a:spcPts val="2520"/>
                </a:lnSpc>
              </a:pPr>
              <a:r>
                <a:rPr lang="en-US" sz="1800">
                  <a:solidFill>
                    <a:srgbClr val="FFFFFF"/>
                  </a:solidFill>
                  <a:latin typeface="Roboto"/>
                </a:rPr>
                <a:t>@RobinHood</a:t>
              </a:r>
            </a:p>
            <a:p>
              <a:pPr>
                <a:lnSpc>
                  <a:spcPts val="2520"/>
                </a:lnSpc>
              </a:pPr>
              <a:r>
                <a:rPr lang="en-US" sz="1800">
                  <a:solidFill>
                    <a:srgbClr val="BAEFFA"/>
                  </a:solidFill>
                  <a:latin typeface="Roboto Italics"/>
                </a:rPr>
                <a:t>Rise and Rise, until Lambs become Lions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grpSp>
        <p:nvGrpSpPr>
          <p:cNvPr name="Group 3" id="3"/>
          <p:cNvGrpSpPr/>
          <p:nvPr/>
        </p:nvGrpSpPr>
        <p:grpSpPr>
          <a:xfrm rot="0">
            <a:off x="1904533" y="1028700"/>
            <a:ext cx="3413408" cy="1152698"/>
            <a:chOff x="0" y="0"/>
            <a:chExt cx="4551211" cy="1536930"/>
          </a:xfrm>
        </p:grpSpPr>
        <p:grpSp>
          <p:nvGrpSpPr>
            <p:cNvPr name="Group 4" id="4"/>
            <p:cNvGrpSpPr/>
            <p:nvPr/>
          </p:nvGrpSpPr>
          <p:grpSpPr>
            <a:xfrm rot="0">
              <a:off x="0" y="0"/>
              <a:ext cx="4551211" cy="1536930"/>
              <a:chOff x="0" y="0"/>
              <a:chExt cx="17595406" cy="5941916"/>
            </a:xfrm>
          </p:grpSpPr>
          <p:sp>
            <p:nvSpPr>
              <p:cNvPr name="Freeform 5" id="5"/>
              <p:cNvSpPr/>
              <p:nvPr/>
            </p:nvSpPr>
            <p:spPr>
              <a:xfrm>
                <a:off x="0" y="0"/>
                <a:ext cx="17595407" cy="5941916"/>
              </a:xfrm>
              <a:custGeom>
                <a:avLst/>
                <a:gdLst/>
                <a:ahLst/>
                <a:cxnLst/>
                <a:rect r="r" b="b" t="t" l="l"/>
                <a:pathLst>
                  <a:path h="5941916" w="17595407">
                    <a:moveTo>
                      <a:pt x="0" y="0"/>
                    </a:moveTo>
                    <a:lnTo>
                      <a:pt x="0" y="5941916"/>
                    </a:lnTo>
                    <a:lnTo>
                      <a:pt x="17595407" y="5941916"/>
                    </a:lnTo>
                    <a:lnTo>
                      <a:pt x="17595407" y="0"/>
                    </a:lnTo>
                    <a:lnTo>
                      <a:pt x="0" y="0"/>
                    </a:lnTo>
                    <a:close/>
                    <a:moveTo>
                      <a:pt x="17534446" y="5880956"/>
                    </a:moveTo>
                    <a:lnTo>
                      <a:pt x="59690" y="5880956"/>
                    </a:lnTo>
                    <a:lnTo>
                      <a:pt x="59690" y="59690"/>
                    </a:lnTo>
                    <a:lnTo>
                      <a:pt x="17534446" y="59690"/>
                    </a:lnTo>
                    <a:lnTo>
                      <a:pt x="17534446" y="5880956"/>
                    </a:lnTo>
                    <a:close/>
                  </a:path>
                </a:pathLst>
              </a:custGeom>
              <a:solidFill>
                <a:srgbClr val="FFFFFF"/>
              </a:solidFill>
            </p:spPr>
          </p:sp>
        </p:grpSp>
        <p:sp>
          <p:nvSpPr>
            <p:cNvPr name="TextBox 6" id="6"/>
            <p:cNvSpPr txBox="true"/>
            <p:nvPr/>
          </p:nvSpPr>
          <p:spPr>
            <a:xfrm rot="0">
              <a:off x="0" y="237393"/>
              <a:ext cx="4551211" cy="1014518"/>
            </a:xfrm>
            <a:prstGeom prst="rect">
              <a:avLst/>
            </a:prstGeom>
          </p:spPr>
          <p:txBody>
            <a:bodyPr anchor="t" rtlCol="false" tIns="0" lIns="0" bIns="0" rIns="0">
              <a:spAutoFit/>
            </a:bodyPr>
            <a:lstStyle/>
            <a:p>
              <a:pPr algn="ctr">
                <a:lnSpc>
                  <a:spcPts val="3079"/>
                </a:lnSpc>
              </a:pPr>
              <a:r>
                <a:rPr lang="en-US" sz="2199">
                  <a:solidFill>
                    <a:srgbClr val="C3B4FF"/>
                  </a:solidFill>
                  <a:latin typeface="Roboto Bold"/>
                </a:rPr>
                <a:t>Team leader</a:t>
              </a:r>
            </a:p>
            <a:p>
              <a:pPr algn="ctr" marL="0" indent="0" lvl="0">
                <a:lnSpc>
                  <a:spcPts val="3079"/>
                </a:lnSpc>
              </a:pPr>
              <a:r>
                <a:rPr lang="en-US" sz="2200">
                  <a:solidFill>
                    <a:srgbClr val="C3B4FF"/>
                  </a:solidFill>
                  <a:latin typeface="Roboto Bold"/>
                </a:rPr>
                <a:t>Muhammad Ammar</a:t>
              </a:r>
            </a:p>
          </p:txBody>
        </p:sp>
      </p:grpSp>
      <p:sp>
        <p:nvSpPr>
          <p:cNvPr name="TextBox 7" id="7"/>
          <p:cNvSpPr txBox="true"/>
          <p:nvPr/>
        </p:nvSpPr>
        <p:spPr>
          <a:xfrm rot="0">
            <a:off x="6544446" y="1928668"/>
            <a:ext cx="5237208" cy="448310"/>
          </a:xfrm>
          <a:prstGeom prst="rect">
            <a:avLst/>
          </a:prstGeom>
        </p:spPr>
        <p:txBody>
          <a:bodyPr anchor="t" rtlCol="false" tIns="0" lIns="0" bIns="0" rIns="0">
            <a:spAutoFit/>
          </a:bodyPr>
          <a:lstStyle/>
          <a:p>
            <a:pPr algn="ctr">
              <a:lnSpc>
                <a:spcPts val="3640"/>
              </a:lnSpc>
            </a:pPr>
            <a:r>
              <a:rPr lang="en-US" sz="2600">
                <a:solidFill>
                  <a:srgbClr val="FFFFFF"/>
                </a:solidFill>
                <a:latin typeface="Roboto"/>
              </a:rPr>
              <a:t>Presenting you</a:t>
            </a:r>
          </a:p>
        </p:txBody>
      </p:sp>
      <p:sp>
        <p:nvSpPr>
          <p:cNvPr name="AutoShape 8" id="8"/>
          <p:cNvSpPr/>
          <p:nvPr/>
        </p:nvSpPr>
        <p:spPr>
          <a:xfrm rot="-5400000">
            <a:off x="8614082" y="3756378"/>
            <a:ext cx="1116986" cy="0"/>
          </a:xfrm>
          <a:prstGeom prst="line">
            <a:avLst/>
          </a:prstGeom>
          <a:ln cap="rnd" w="19050">
            <a:solidFill>
              <a:srgbClr val="FFFFFF"/>
            </a:solidFill>
            <a:prstDash val="solid"/>
            <a:headEnd type="none" len="sm" w="sm"/>
            <a:tailEnd type="none" len="sm" w="sm"/>
          </a:ln>
        </p:spPr>
      </p:sp>
      <p:sp>
        <p:nvSpPr>
          <p:cNvPr name="TextBox 9" id="9"/>
          <p:cNvSpPr txBox="true"/>
          <p:nvPr/>
        </p:nvSpPr>
        <p:spPr>
          <a:xfrm rot="0">
            <a:off x="2080585" y="5257800"/>
            <a:ext cx="14107780" cy="3670300"/>
          </a:xfrm>
          <a:prstGeom prst="rect">
            <a:avLst/>
          </a:prstGeom>
        </p:spPr>
        <p:txBody>
          <a:bodyPr anchor="t" rtlCol="false" tIns="0" lIns="0" bIns="0" rIns="0">
            <a:spAutoFit/>
          </a:bodyPr>
          <a:lstStyle/>
          <a:p>
            <a:pPr algn="ctr">
              <a:lnSpc>
                <a:spcPts val="14299"/>
              </a:lnSpc>
            </a:pPr>
            <a:r>
              <a:rPr lang="en-US" sz="12999">
                <a:solidFill>
                  <a:srgbClr val="FFFFFF"/>
                </a:solidFill>
                <a:latin typeface="Roboto Bold"/>
              </a:rPr>
              <a:t>Virtualization in</a:t>
            </a:r>
          </a:p>
          <a:p>
            <a:pPr algn="ctr">
              <a:lnSpc>
                <a:spcPts val="14299"/>
              </a:lnSpc>
            </a:pPr>
            <a:r>
              <a:rPr lang="en-US" sz="12999">
                <a:solidFill>
                  <a:srgbClr val="AEA5E9"/>
                </a:solidFill>
                <a:latin typeface="Roboto Bold"/>
              </a:rPr>
              <a:t>Windows 11</a:t>
            </a:r>
          </a:p>
        </p:txBody>
      </p:sp>
      <p:grpSp>
        <p:nvGrpSpPr>
          <p:cNvPr name="Group 10" id="10"/>
          <p:cNvGrpSpPr/>
          <p:nvPr/>
        </p:nvGrpSpPr>
        <p:grpSpPr>
          <a:xfrm rot="0">
            <a:off x="13177073" y="1028700"/>
            <a:ext cx="3413408" cy="1152698"/>
            <a:chOff x="0" y="0"/>
            <a:chExt cx="4551211" cy="1536930"/>
          </a:xfrm>
        </p:grpSpPr>
        <p:grpSp>
          <p:nvGrpSpPr>
            <p:cNvPr name="Group 11" id="11"/>
            <p:cNvGrpSpPr/>
            <p:nvPr/>
          </p:nvGrpSpPr>
          <p:grpSpPr>
            <a:xfrm rot="0">
              <a:off x="0" y="0"/>
              <a:ext cx="4551211" cy="1536930"/>
              <a:chOff x="0" y="0"/>
              <a:chExt cx="17595406" cy="5941916"/>
            </a:xfrm>
          </p:grpSpPr>
          <p:sp>
            <p:nvSpPr>
              <p:cNvPr name="Freeform 12" id="12"/>
              <p:cNvSpPr/>
              <p:nvPr/>
            </p:nvSpPr>
            <p:spPr>
              <a:xfrm>
                <a:off x="0" y="0"/>
                <a:ext cx="17595407" cy="5941916"/>
              </a:xfrm>
              <a:custGeom>
                <a:avLst/>
                <a:gdLst/>
                <a:ahLst/>
                <a:cxnLst/>
                <a:rect r="r" b="b" t="t" l="l"/>
                <a:pathLst>
                  <a:path h="5941916" w="17595407">
                    <a:moveTo>
                      <a:pt x="0" y="0"/>
                    </a:moveTo>
                    <a:lnTo>
                      <a:pt x="0" y="5941916"/>
                    </a:lnTo>
                    <a:lnTo>
                      <a:pt x="17595407" y="5941916"/>
                    </a:lnTo>
                    <a:lnTo>
                      <a:pt x="17595407" y="0"/>
                    </a:lnTo>
                    <a:lnTo>
                      <a:pt x="0" y="0"/>
                    </a:lnTo>
                    <a:close/>
                    <a:moveTo>
                      <a:pt x="17534446" y="5880956"/>
                    </a:moveTo>
                    <a:lnTo>
                      <a:pt x="59690" y="5880956"/>
                    </a:lnTo>
                    <a:lnTo>
                      <a:pt x="59690" y="59690"/>
                    </a:lnTo>
                    <a:lnTo>
                      <a:pt x="17534446" y="59690"/>
                    </a:lnTo>
                    <a:lnTo>
                      <a:pt x="17534446" y="5880956"/>
                    </a:lnTo>
                    <a:close/>
                  </a:path>
                </a:pathLst>
              </a:custGeom>
              <a:solidFill>
                <a:srgbClr val="FFFFFF"/>
              </a:solidFill>
            </p:spPr>
          </p:sp>
        </p:grpSp>
        <p:sp>
          <p:nvSpPr>
            <p:cNvPr name="TextBox 13" id="13"/>
            <p:cNvSpPr txBox="true"/>
            <p:nvPr/>
          </p:nvSpPr>
          <p:spPr>
            <a:xfrm rot="0">
              <a:off x="0" y="237393"/>
              <a:ext cx="4551211" cy="1014518"/>
            </a:xfrm>
            <a:prstGeom prst="rect">
              <a:avLst/>
            </a:prstGeom>
          </p:spPr>
          <p:txBody>
            <a:bodyPr anchor="t" rtlCol="false" tIns="0" lIns="0" bIns="0" rIns="0">
              <a:spAutoFit/>
            </a:bodyPr>
            <a:lstStyle/>
            <a:p>
              <a:pPr algn="ctr">
                <a:lnSpc>
                  <a:spcPts val="3079"/>
                </a:lnSpc>
              </a:pPr>
              <a:r>
                <a:rPr lang="en-US" sz="2199">
                  <a:solidFill>
                    <a:srgbClr val="C3B4FF"/>
                  </a:solidFill>
                  <a:latin typeface="Roboto Bold"/>
                </a:rPr>
                <a:t>In Association with</a:t>
              </a:r>
            </a:p>
            <a:p>
              <a:pPr algn="ctr" marL="0" indent="0" lvl="0">
                <a:lnSpc>
                  <a:spcPts val="3079"/>
                </a:lnSpc>
              </a:pPr>
              <a:r>
                <a:rPr lang="en-US" sz="2200">
                  <a:solidFill>
                    <a:srgbClr val="C3B4FF"/>
                  </a:solidFill>
                  <a:latin typeface="Roboto Bold"/>
                </a:rPr>
                <a:t>Harris, and Noman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2114370" y="2211938"/>
            <a:ext cx="14059261" cy="1431290"/>
          </a:xfrm>
          <a:prstGeom prst="rect">
            <a:avLst/>
          </a:prstGeom>
        </p:spPr>
        <p:txBody>
          <a:bodyPr anchor="t" rtlCol="false" tIns="0" lIns="0" bIns="0" rIns="0">
            <a:spAutoFit/>
          </a:bodyPr>
          <a:lstStyle/>
          <a:p>
            <a:pPr algn="ctr" marL="0" indent="0" lvl="0">
              <a:lnSpc>
                <a:spcPts val="11440"/>
              </a:lnSpc>
            </a:pPr>
            <a:r>
              <a:rPr lang="en-US" sz="8799">
                <a:solidFill>
                  <a:srgbClr val="FFFFFF"/>
                </a:solidFill>
                <a:latin typeface="Roboto Bold"/>
              </a:rPr>
              <a:t>The Roadmap</a:t>
            </a:r>
          </a:p>
        </p:txBody>
      </p:sp>
      <p:grpSp>
        <p:nvGrpSpPr>
          <p:cNvPr name="Group 4" id="4"/>
          <p:cNvGrpSpPr/>
          <p:nvPr/>
        </p:nvGrpSpPr>
        <p:grpSpPr>
          <a:xfrm rot="0">
            <a:off x="2719380" y="5245873"/>
            <a:ext cx="3381560" cy="643122"/>
            <a:chOff x="0" y="0"/>
            <a:chExt cx="17431234" cy="3315159"/>
          </a:xfrm>
        </p:grpSpPr>
        <p:sp>
          <p:nvSpPr>
            <p:cNvPr name="Freeform 5" id="5"/>
            <p:cNvSpPr/>
            <p:nvPr/>
          </p:nvSpPr>
          <p:spPr>
            <a:xfrm>
              <a:off x="0" y="0"/>
              <a:ext cx="17431234" cy="3315159"/>
            </a:xfrm>
            <a:custGeom>
              <a:avLst/>
              <a:gdLst/>
              <a:ahLst/>
              <a:cxnLst/>
              <a:rect r="r" b="b" t="t" l="l"/>
              <a:pathLst>
                <a:path h="3315159" w="17431234">
                  <a:moveTo>
                    <a:pt x="0" y="0"/>
                  </a:moveTo>
                  <a:lnTo>
                    <a:pt x="0" y="3315159"/>
                  </a:lnTo>
                  <a:lnTo>
                    <a:pt x="17431234" y="3315159"/>
                  </a:lnTo>
                  <a:lnTo>
                    <a:pt x="17431234" y="0"/>
                  </a:lnTo>
                  <a:lnTo>
                    <a:pt x="0" y="0"/>
                  </a:lnTo>
                  <a:close/>
                  <a:moveTo>
                    <a:pt x="17370273" y="3254199"/>
                  </a:moveTo>
                  <a:lnTo>
                    <a:pt x="59690" y="3254199"/>
                  </a:lnTo>
                  <a:lnTo>
                    <a:pt x="59690" y="59690"/>
                  </a:lnTo>
                  <a:lnTo>
                    <a:pt x="17370273" y="59690"/>
                  </a:lnTo>
                  <a:lnTo>
                    <a:pt x="17370273" y="3254199"/>
                  </a:lnTo>
                  <a:close/>
                </a:path>
              </a:pathLst>
            </a:custGeom>
            <a:solidFill>
              <a:srgbClr val="4B0F81"/>
            </a:solidFill>
          </p:spPr>
        </p:sp>
      </p:grpSp>
      <p:sp>
        <p:nvSpPr>
          <p:cNvPr name="TextBox 6" id="6"/>
          <p:cNvSpPr txBox="true"/>
          <p:nvPr/>
        </p:nvSpPr>
        <p:spPr>
          <a:xfrm rot="0">
            <a:off x="2719380" y="5336237"/>
            <a:ext cx="3381560" cy="382270"/>
          </a:xfrm>
          <a:prstGeom prst="rect">
            <a:avLst/>
          </a:prstGeom>
        </p:spPr>
        <p:txBody>
          <a:bodyPr anchor="t" rtlCol="false" tIns="0" lIns="0" bIns="0" rIns="0">
            <a:spAutoFit/>
          </a:bodyPr>
          <a:lstStyle/>
          <a:p>
            <a:pPr algn="ctr" marL="0" indent="0" lvl="0">
              <a:lnSpc>
                <a:spcPts val="3079"/>
              </a:lnSpc>
            </a:pPr>
            <a:r>
              <a:rPr lang="en-US" sz="2200">
                <a:solidFill>
                  <a:srgbClr val="FE67BD"/>
                </a:solidFill>
                <a:latin typeface="Roboto Bold"/>
              </a:rPr>
              <a:t>INTRODUCTION</a:t>
            </a:r>
          </a:p>
        </p:txBody>
      </p:sp>
      <p:sp>
        <p:nvSpPr>
          <p:cNvPr name="TextBox 7" id="7"/>
          <p:cNvSpPr txBox="true"/>
          <p:nvPr/>
        </p:nvSpPr>
        <p:spPr>
          <a:xfrm rot="0">
            <a:off x="2560137" y="7664100"/>
            <a:ext cx="3700045" cy="905510"/>
          </a:xfrm>
          <a:prstGeom prst="rect">
            <a:avLst/>
          </a:prstGeom>
        </p:spPr>
        <p:txBody>
          <a:bodyPr anchor="t" rtlCol="false" tIns="0" lIns="0" bIns="0" rIns="0">
            <a:spAutoFit/>
          </a:bodyPr>
          <a:lstStyle/>
          <a:p>
            <a:pPr algn="ctr">
              <a:lnSpc>
                <a:spcPts val="3640"/>
              </a:lnSpc>
            </a:pPr>
            <a:r>
              <a:rPr lang="en-US" sz="2600">
                <a:solidFill>
                  <a:srgbClr val="FFFFFF"/>
                </a:solidFill>
                <a:latin typeface="Roboto"/>
              </a:rPr>
              <a:t>Definition, and Terminologies</a:t>
            </a:r>
          </a:p>
        </p:txBody>
      </p:sp>
      <p:sp>
        <p:nvSpPr>
          <p:cNvPr name="AutoShape 8" id="8"/>
          <p:cNvSpPr/>
          <p:nvPr/>
        </p:nvSpPr>
        <p:spPr>
          <a:xfrm rot="-5400000">
            <a:off x="4158737" y="6698842"/>
            <a:ext cx="502845" cy="0"/>
          </a:xfrm>
          <a:prstGeom prst="line">
            <a:avLst/>
          </a:prstGeom>
          <a:ln cap="rnd" w="19050">
            <a:solidFill>
              <a:srgbClr val="4B0F81"/>
            </a:solidFill>
            <a:prstDash val="solid"/>
            <a:headEnd type="none" len="sm" w="sm"/>
            <a:tailEnd type="none" len="sm" w="sm"/>
          </a:ln>
        </p:spPr>
      </p:sp>
      <p:grpSp>
        <p:nvGrpSpPr>
          <p:cNvPr name="Group 9" id="9"/>
          <p:cNvGrpSpPr/>
          <p:nvPr/>
        </p:nvGrpSpPr>
        <p:grpSpPr>
          <a:xfrm rot="0">
            <a:off x="7469144" y="5245873"/>
            <a:ext cx="3349711" cy="643122"/>
            <a:chOff x="0" y="0"/>
            <a:chExt cx="17267061" cy="3315159"/>
          </a:xfrm>
        </p:grpSpPr>
        <p:sp>
          <p:nvSpPr>
            <p:cNvPr name="Freeform 10" id="10"/>
            <p:cNvSpPr/>
            <p:nvPr/>
          </p:nvSpPr>
          <p:spPr>
            <a:xfrm>
              <a:off x="0" y="0"/>
              <a:ext cx="17267061" cy="3315159"/>
            </a:xfrm>
            <a:custGeom>
              <a:avLst/>
              <a:gdLst/>
              <a:ahLst/>
              <a:cxnLst/>
              <a:rect r="r" b="b" t="t" l="l"/>
              <a:pathLst>
                <a:path h="3315159" w="17267061">
                  <a:moveTo>
                    <a:pt x="0" y="0"/>
                  </a:moveTo>
                  <a:lnTo>
                    <a:pt x="0" y="3315159"/>
                  </a:lnTo>
                  <a:lnTo>
                    <a:pt x="17267061" y="3315159"/>
                  </a:lnTo>
                  <a:lnTo>
                    <a:pt x="17267061" y="0"/>
                  </a:lnTo>
                  <a:lnTo>
                    <a:pt x="0" y="0"/>
                  </a:lnTo>
                  <a:close/>
                  <a:moveTo>
                    <a:pt x="17206102" y="3254199"/>
                  </a:moveTo>
                  <a:lnTo>
                    <a:pt x="59690" y="3254199"/>
                  </a:lnTo>
                  <a:lnTo>
                    <a:pt x="59690" y="59690"/>
                  </a:lnTo>
                  <a:lnTo>
                    <a:pt x="17206102" y="59690"/>
                  </a:lnTo>
                  <a:lnTo>
                    <a:pt x="17206102" y="3254199"/>
                  </a:lnTo>
                  <a:close/>
                </a:path>
              </a:pathLst>
            </a:custGeom>
            <a:solidFill>
              <a:srgbClr val="3B16BE"/>
            </a:solidFill>
          </p:spPr>
        </p:sp>
      </p:grpSp>
      <p:sp>
        <p:nvSpPr>
          <p:cNvPr name="TextBox 11" id="11"/>
          <p:cNvSpPr txBox="true"/>
          <p:nvPr/>
        </p:nvSpPr>
        <p:spPr>
          <a:xfrm rot="0">
            <a:off x="7469144" y="5336237"/>
            <a:ext cx="3349711" cy="382270"/>
          </a:xfrm>
          <a:prstGeom prst="rect">
            <a:avLst/>
          </a:prstGeom>
        </p:spPr>
        <p:txBody>
          <a:bodyPr anchor="t" rtlCol="false" tIns="0" lIns="0" bIns="0" rIns="0">
            <a:spAutoFit/>
          </a:bodyPr>
          <a:lstStyle/>
          <a:p>
            <a:pPr algn="ctr" marL="0" indent="0" lvl="0">
              <a:lnSpc>
                <a:spcPts val="3079"/>
              </a:lnSpc>
            </a:pPr>
            <a:r>
              <a:rPr lang="en-US" sz="2200">
                <a:solidFill>
                  <a:srgbClr val="FE67BD"/>
                </a:solidFill>
                <a:latin typeface="Roboto Bold"/>
              </a:rPr>
              <a:t>BENEFITS</a:t>
            </a:r>
          </a:p>
        </p:txBody>
      </p:sp>
      <p:sp>
        <p:nvSpPr>
          <p:cNvPr name="TextBox 12" id="12"/>
          <p:cNvSpPr txBox="true"/>
          <p:nvPr/>
        </p:nvSpPr>
        <p:spPr>
          <a:xfrm rot="0">
            <a:off x="7469144" y="7664100"/>
            <a:ext cx="3349711" cy="905510"/>
          </a:xfrm>
          <a:prstGeom prst="rect">
            <a:avLst/>
          </a:prstGeom>
        </p:spPr>
        <p:txBody>
          <a:bodyPr anchor="t" rtlCol="false" tIns="0" lIns="0" bIns="0" rIns="0">
            <a:spAutoFit/>
          </a:bodyPr>
          <a:lstStyle/>
          <a:p>
            <a:pPr algn="ctr">
              <a:lnSpc>
                <a:spcPts val="3640"/>
              </a:lnSpc>
            </a:pPr>
            <a:r>
              <a:rPr lang="en-US" sz="2600">
                <a:solidFill>
                  <a:srgbClr val="FFFFFF"/>
                </a:solidFill>
                <a:latin typeface="Roboto"/>
              </a:rPr>
              <a:t>Purpose of Virtualization</a:t>
            </a:r>
          </a:p>
        </p:txBody>
      </p:sp>
      <p:sp>
        <p:nvSpPr>
          <p:cNvPr name="AutoShape 13" id="13"/>
          <p:cNvSpPr/>
          <p:nvPr/>
        </p:nvSpPr>
        <p:spPr>
          <a:xfrm rot="-5400000">
            <a:off x="8892578" y="6698842"/>
            <a:ext cx="502845" cy="0"/>
          </a:xfrm>
          <a:prstGeom prst="line">
            <a:avLst/>
          </a:prstGeom>
          <a:ln cap="rnd" w="19050">
            <a:solidFill>
              <a:srgbClr val="3B16BE"/>
            </a:solidFill>
            <a:prstDash val="solid"/>
            <a:headEnd type="none" len="sm" w="sm"/>
            <a:tailEnd type="none" len="sm" w="sm"/>
          </a:ln>
        </p:spPr>
      </p:sp>
      <p:grpSp>
        <p:nvGrpSpPr>
          <p:cNvPr name="Group 14" id="14"/>
          <p:cNvGrpSpPr/>
          <p:nvPr/>
        </p:nvGrpSpPr>
        <p:grpSpPr>
          <a:xfrm rot="0">
            <a:off x="12139288" y="5245873"/>
            <a:ext cx="3365636" cy="643122"/>
            <a:chOff x="0" y="0"/>
            <a:chExt cx="17349147" cy="3315159"/>
          </a:xfrm>
        </p:grpSpPr>
        <p:sp>
          <p:nvSpPr>
            <p:cNvPr name="Freeform 15" id="15"/>
            <p:cNvSpPr/>
            <p:nvPr/>
          </p:nvSpPr>
          <p:spPr>
            <a:xfrm>
              <a:off x="0" y="0"/>
              <a:ext cx="17349147" cy="3315159"/>
            </a:xfrm>
            <a:custGeom>
              <a:avLst/>
              <a:gdLst/>
              <a:ahLst/>
              <a:cxnLst/>
              <a:rect r="r" b="b" t="t" l="l"/>
              <a:pathLst>
                <a:path h="3315159" w="17349147">
                  <a:moveTo>
                    <a:pt x="0" y="0"/>
                  </a:moveTo>
                  <a:lnTo>
                    <a:pt x="0" y="3315159"/>
                  </a:lnTo>
                  <a:lnTo>
                    <a:pt x="17349147" y="3315159"/>
                  </a:lnTo>
                  <a:lnTo>
                    <a:pt x="17349147" y="0"/>
                  </a:lnTo>
                  <a:lnTo>
                    <a:pt x="0" y="0"/>
                  </a:lnTo>
                  <a:close/>
                  <a:moveTo>
                    <a:pt x="17288188" y="3254199"/>
                  </a:moveTo>
                  <a:lnTo>
                    <a:pt x="59690" y="3254199"/>
                  </a:lnTo>
                  <a:lnTo>
                    <a:pt x="59690" y="59690"/>
                  </a:lnTo>
                  <a:lnTo>
                    <a:pt x="17288188" y="59690"/>
                  </a:lnTo>
                  <a:lnTo>
                    <a:pt x="17288188" y="3254199"/>
                  </a:lnTo>
                  <a:close/>
                </a:path>
              </a:pathLst>
            </a:custGeom>
            <a:solidFill>
              <a:srgbClr val="CD63A7"/>
            </a:solidFill>
          </p:spPr>
        </p:sp>
      </p:grpSp>
      <p:sp>
        <p:nvSpPr>
          <p:cNvPr name="TextBox 16" id="16"/>
          <p:cNvSpPr txBox="true"/>
          <p:nvPr/>
        </p:nvSpPr>
        <p:spPr>
          <a:xfrm rot="0">
            <a:off x="11884500" y="5336237"/>
            <a:ext cx="3700045" cy="382270"/>
          </a:xfrm>
          <a:prstGeom prst="rect">
            <a:avLst/>
          </a:prstGeom>
        </p:spPr>
        <p:txBody>
          <a:bodyPr anchor="t" rtlCol="false" tIns="0" lIns="0" bIns="0" rIns="0">
            <a:spAutoFit/>
          </a:bodyPr>
          <a:lstStyle/>
          <a:p>
            <a:pPr algn="ctr" marL="0" indent="0" lvl="0">
              <a:lnSpc>
                <a:spcPts val="3079"/>
              </a:lnSpc>
            </a:pPr>
            <a:r>
              <a:rPr lang="en-US" sz="2200">
                <a:solidFill>
                  <a:srgbClr val="FE67BD"/>
                </a:solidFill>
                <a:latin typeface="Roboto Bold"/>
              </a:rPr>
              <a:t>WORKING</a:t>
            </a:r>
          </a:p>
        </p:txBody>
      </p:sp>
      <p:sp>
        <p:nvSpPr>
          <p:cNvPr name="TextBox 17" id="17"/>
          <p:cNvSpPr txBox="true"/>
          <p:nvPr/>
        </p:nvSpPr>
        <p:spPr>
          <a:xfrm rot="0">
            <a:off x="12139288" y="7664100"/>
            <a:ext cx="3190469" cy="1362710"/>
          </a:xfrm>
          <a:prstGeom prst="rect">
            <a:avLst/>
          </a:prstGeom>
        </p:spPr>
        <p:txBody>
          <a:bodyPr anchor="t" rtlCol="false" tIns="0" lIns="0" bIns="0" rIns="0">
            <a:spAutoFit/>
          </a:bodyPr>
          <a:lstStyle/>
          <a:p>
            <a:pPr algn="ctr">
              <a:lnSpc>
                <a:spcPts val="3640"/>
              </a:lnSpc>
            </a:pPr>
            <a:r>
              <a:rPr lang="en-US" sz="2600">
                <a:solidFill>
                  <a:srgbClr val="FFFFFF"/>
                </a:solidFill>
                <a:latin typeface="Roboto"/>
              </a:rPr>
              <a:t>Variety of Virtualizations in Windows 11</a:t>
            </a:r>
          </a:p>
        </p:txBody>
      </p:sp>
      <p:sp>
        <p:nvSpPr>
          <p:cNvPr name="AutoShape 18" id="18"/>
          <p:cNvSpPr/>
          <p:nvPr/>
        </p:nvSpPr>
        <p:spPr>
          <a:xfrm rot="-5400000">
            <a:off x="13483100" y="6698842"/>
            <a:ext cx="502845" cy="0"/>
          </a:xfrm>
          <a:prstGeom prst="line">
            <a:avLst/>
          </a:prstGeom>
          <a:ln cap="rnd" w="19050">
            <a:solidFill>
              <a:srgbClr val="CD63A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AutoShape 3" id="3"/>
          <p:cNvSpPr/>
          <p:nvPr/>
        </p:nvSpPr>
        <p:spPr>
          <a:xfrm rot="5400000">
            <a:off x="8345213" y="2539008"/>
            <a:ext cx="1543844" cy="0"/>
          </a:xfrm>
          <a:prstGeom prst="line">
            <a:avLst/>
          </a:prstGeom>
          <a:ln cap="rnd" w="28575">
            <a:solidFill>
              <a:srgbClr val="1FC826"/>
            </a:solidFill>
            <a:prstDash val="solid"/>
            <a:headEnd type="none" len="sm" w="sm"/>
            <a:tailEnd type="none" len="sm" w="sm"/>
          </a:ln>
        </p:spPr>
      </p:sp>
      <p:sp>
        <p:nvSpPr>
          <p:cNvPr name="AutoShape 4" id="4"/>
          <p:cNvSpPr/>
          <p:nvPr/>
        </p:nvSpPr>
        <p:spPr>
          <a:xfrm rot="5400000">
            <a:off x="8345213" y="5158383"/>
            <a:ext cx="1543844" cy="0"/>
          </a:xfrm>
          <a:prstGeom prst="line">
            <a:avLst/>
          </a:prstGeom>
          <a:ln cap="rnd" w="28575">
            <a:solidFill>
              <a:srgbClr val="1FC826"/>
            </a:solidFill>
            <a:prstDash val="solid"/>
            <a:headEnd type="none" len="sm" w="sm"/>
            <a:tailEnd type="none" len="sm" w="sm"/>
          </a:ln>
        </p:spPr>
      </p:sp>
      <p:sp>
        <p:nvSpPr>
          <p:cNvPr name="AutoShape 5" id="5"/>
          <p:cNvSpPr/>
          <p:nvPr/>
        </p:nvSpPr>
        <p:spPr>
          <a:xfrm rot="5400000">
            <a:off x="8345213" y="7973020"/>
            <a:ext cx="1543844" cy="0"/>
          </a:xfrm>
          <a:prstGeom prst="line">
            <a:avLst/>
          </a:prstGeom>
          <a:ln cap="rnd" w="28575">
            <a:solidFill>
              <a:srgbClr val="1FC826"/>
            </a:solidFill>
            <a:prstDash val="solid"/>
            <a:headEnd type="none" len="sm" w="sm"/>
            <a:tailEnd type="none" len="sm" w="sm"/>
          </a:ln>
        </p:spPr>
      </p:sp>
      <p:sp>
        <p:nvSpPr>
          <p:cNvPr name="TextBox 6" id="6"/>
          <p:cNvSpPr txBox="true"/>
          <p:nvPr/>
        </p:nvSpPr>
        <p:spPr>
          <a:xfrm rot="0">
            <a:off x="1028700" y="7282061"/>
            <a:ext cx="6865580" cy="1304925"/>
          </a:xfrm>
          <a:prstGeom prst="rect">
            <a:avLst/>
          </a:prstGeom>
        </p:spPr>
        <p:txBody>
          <a:bodyPr anchor="t" rtlCol="false" tIns="0" lIns="0" bIns="0" rIns="0">
            <a:spAutoFit/>
          </a:bodyPr>
          <a:lstStyle/>
          <a:p>
            <a:pPr>
              <a:lnSpc>
                <a:spcPts val="9900"/>
              </a:lnSpc>
            </a:pPr>
            <a:r>
              <a:rPr lang="en-US" spc="-89" sz="9000">
                <a:solidFill>
                  <a:srgbClr val="FFFFFF"/>
                </a:solidFill>
                <a:latin typeface="Roboto Bold"/>
              </a:rPr>
              <a:t>Virtualization</a:t>
            </a:r>
          </a:p>
        </p:txBody>
      </p:sp>
      <p:grpSp>
        <p:nvGrpSpPr>
          <p:cNvPr name="Group 7" id="7"/>
          <p:cNvGrpSpPr/>
          <p:nvPr/>
        </p:nvGrpSpPr>
        <p:grpSpPr>
          <a:xfrm rot="0">
            <a:off x="10004302" y="1781373"/>
            <a:ext cx="6680445" cy="1543844"/>
            <a:chOff x="0" y="0"/>
            <a:chExt cx="8907260" cy="2058458"/>
          </a:xfrm>
        </p:grpSpPr>
        <p:sp>
          <p:nvSpPr>
            <p:cNvPr name="TextBox 8" id="8"/>
            <p:cNvSpPr txBox="true"/>
            <p:nvPr/>
          </p:nvSpPr>
          <p:spPr>
            <a:xfrm rot="0">
              <a:off x="0" y="19050"/>
              <a:ext cx="8907260" cy="687917"/>
            </a:xfrm>
            <a:prstGeom prst="rect">
              <a:avLst/>
            </a:prstGeom>
          </p:spPr>
          <p:txBody>
            <a:bodyPr anchor="t" rtlCol="false" tIns="0" lIns="0" bIns="0" rIns="0">
              <a:spAutoFit/>
            </a:bodyPr>
            <a:lstStyle/>
            <a:p>
              <a:pPr>
                <a:lnSpc>
                  <a:spcPts val="3850"/>
                </a:lnSpc>
              </a:pPr>
              <a:r>
                <a:rPr lang="en-US" spc="-35" sz="3500">
                  <a:solidFill>
                    <a:srgbClr val="FFFFFF"/>
                  </a:solidFill>
                  <a:latin typeface="Roboto Bold"/>
                </a:rPr>
                <a:t>What is </a:t>
              </a:r>
              <a:r>
                <a:rPr lang="en-US" spc="-35" sz="3500">
                  <a:solidFill>
                    <a:srgbClr val="1FC826"/>
                  </a:solidFill>
                  <a:latin typeface="Roboto Bold"/>
                </a:rPr>
                <a:t>Virtualization</a:t>
              </a:r>
            </a:p>
          </p:txBody>
        </p:sp>
        <p:sp>
          <p:nvSpPr>
            <p:cNvPr name="TextBox 9" id="9"/>
            <p:cNvSpPr txBox="true"/>
            <p:nvPr/>
          </p:nvSpPr>
          <p:spPr>
            <a:xfrm rot="0">
              <a:off x="0" y="1043940"/>
              <a:ext cx="8907260" cy="1014518"/>
            </a:xfrm>
            <a:prstGeom prst="rect">
              <a:avLst/>
            </a:prstGeom>
          </p:spPr>
          <p:txBody>
            <a:bodyPr anchor="t" rtlCol="false" tIns="0" lIns="0" bIns="0" rIns="0">
              <a:spAutoFit/>
            </a:bodyPr>
            <a:lstStyle/>
            <a:p>
              <a:pPr>
                <a:lnSpc>
                  <a:spcPts val="3079"/>
                </a:lnSpc>
                <a:spcBef>
                  <a:spcPct val="0"/>
                </a:spcBef>
              </a:pPr>
              <a:r>
                <a:rPr lang="en-US" sz="2200">
                  <a:solidFill>
                    <a:srgbClr val="FFFFFF"/>
                  </a:solidFill>
                  <a:latin typeface="Roboto"/>
                </a:rPr>
                <a:t>Virtualization is the creation of a virtual -- rather than actual -- version of something</a:t>
              </a:r>
            </a:p>
          </p:txBody>
        </p:sp>
      </p:grpSp>
      <p:grpSp>
        <p:nvGrpSpPr>
          <p:cNvPr name="Group 10" id="10"/>
          <p:cNvGrpSpPr/>
          <p:nvPr/>
        </p:nvGrpSpPr>
        <p:grpSpPr>
          <a:xfrm rot="0">
            <a:off x="10004302" y="4400748"/>
            <a:ext cx="6680445" cy="1543844"/>
            <a:chOff x="0" y="0"/>
            <a:chExt cx="8907260" cy="2058458"/>
          </a:xfrm>
        </p:grpSpPr>
        <p:sp>
          <p:nvSpPr>
            <p:cNvPr name="TextBox 11" id="11"/>
            <p:cNvSpPr txBox="true"/>
            <p:nvPr/>
          </p:nvSpPr>
          <p:spPr>
            <a:xfrm rot="0">
              <a:off x="0" y="19050"/>
              <a:ext cx="8907260" cy="687917"/>
            </a:xfrm>
            <a:prstGeom prst="rect">
              <a:avLst/>
            </a:prstGeom>
          </p:spPr>
          <p:txBody>
            <a:bodyPr anchor="t" rtlCol="false" tIns="0" lIns="0" bIns="0" rIns="0">
              <a:spAutoFit/>
            </a:bodyPr>
            <a:lstStyle/>
            <a:p>
              <a:pPr>
                <a:lnSpc>
                  <a:spcPts val="3850"/>
                </a:lnSpc>
              </a:pPr>
              <a:r>
                <a:rPr lang="en-US" spc="-35" sz="3500">
                  <a:solidFill>
                    <a:srgbClr val="FFFFFF"/>
                  </a:solidFill>
                  <a:latin typeface="Roboto Bold"/>
                </a:rPr>
                <a:t>Virtualization uses </a:t>
              </a:r>
              <a:r>
                <a:rPr lang="en-US" spc="-35" sz="3500">
                  <a:solidFill>
                    <a:srgbClr val="1FC826"/>
                  </a:solidFill>
                  <a:latin typeface="Roboto Bold"/>
                </a:rPr>
                <a:t>Software</a:t>
              </a:r>
            </a:p>
          </p:txBody>
        </p:sp>
        <p:sp>
          <p:nvSpPr>
            <p:cNvPr name="TextBox 12" id="12"/>
            <p:cNvSpPr txBox="true"/>
            <p:nvPr/>
          </p:nvSpPr>
          <p:spPr>
            <a:xfrm rot="0">
              <a:off x="0" y="1043940"/>
              <a:ext cx="8907260" cy="1014518"/>
            </a:xfrm>
            <a:prstGeom prst="rect">
              <a:avLst/>
            </a:prstGeom>
          </p:spPr>
          <p:txBody>
            <a:bodyPr anchor="t" rtlCol="false" tIns="0" lIns="0" bIns="0" rIns="0">
              <a:spAutoFit/>
            </a:bodyPr>
            <a:lstStyle/>
            <a:p>
              <a:pPr>
                <a:lnSpc>
                  <a:spcPts val="3079"/>
                </a:lnSpc>
                <a:spcBef>
                  <a:spcPct val="0"/>
                </a:spcBef>
              </a:pPr>
              <a:r>
                <a:rPr lang="en-US" sz="2200">
                  <a:solidFill>
                    <a:srgbClr val="FFFFFF"/>
                  </a:solidFill>
                  <a:latin typeface="Roboto"/>
                </a:rPr>
                <a:t>Virtualization uses software that simulates hardware functionality to create a virtual system</a:t>
              </a:r>
            </a:p>
          </p:txBody>
        </p:sp>
      </p:grpSp>
      <p:grpSp>
        <p:nvGrpSpPr>
          <p:cNvPr name="Group 13" id="13"/>
          <p:cNvGrpSpPr/>
          <p:nvPr/>
        </p:nvGrpSpPr>
        <p:grpSpPr>
          <a:xfrm rot="0">
            <a:off x="10004302" y="7020123"/>
            <a:ext cx="6680445" cy="1934369"/>
            <a:chOff x="0" y="0"/>
            <a:chExt cx="8907260" cy="2579158"/>
          </a:xfrm>
        </p:grpSpPr>
        <p:sp>
          <p:nvSpPr>
            <p:cNvPr name="TextBox 14" id="14"/>
            <p:cNvSpPr txBox="true"/>
            <p:nvPr/>
          </p:nvSpPr>
          <p:spPr>
            <a:xfrm rot="0">
              <a:off x="0" y="19050"/>
              <a:ext cx="8907260" cy="687917"/>
            </a:xfrm>
            <a:prstGeom prst="rect">
              <a:avLst/>
            </a:prstGeom>
          </p:spPr>
          <p:txBody>
            <a:bodyPr anchor="t" rtlCol="false" tIns="0" lIns="0" bIns="0" rIns="0">
              <a:spAutoFit/>
            </a:bodyPr>
            <a:lstStyle/>
            <a:p>
              <a:pPr>
                <a:lnSpc>
                  <a:spcPts val="3850"/>
                </a:lnSpc>
              </a:pPr>
              <a:r>
                <a:rPr lang="en-US" spc="-35" sz="3500">
                  <a:solidFill>
                    <a:srgbClr val="1FC826"/>
                  </a:solidFill>
                  <a:latin typeface="Roboto Bold"/>
                </a:rPr>
                <a:t>OS </a:t>
              </a:r>
              <a:r>
                <a:rPr lang="en-US" spc="-35" sz="3500">
                  <a:solidFill>
                    <a:srgbClr val="FFFFFF"/>
                  </a:solidFill>
                  <a:latin typeface="Roboto Bold"/>
                </a:rPr>
                <a:t>Virtualization</a:t>
              </a:r>
            </a:p>
          </p:txBody>
        </p:sp>
        <p:sp>
          <p:nvSpPr>
            <p:cNvPr name="TextBox 15" id="15"/>
            <p:cNvSpPr txBox="true"/>
            <p:nvPr/>
          </p:nvSpPr>
          <p:spPr>
            <a:xfrm rot="0">
              <a:off x="0" y="1043940"/>
              <a:ext cx="8907260" cy="1535218"/>
            </a:xfrm>
            <a:prstGeom prst="rect">
              <a:avLst/>
            </a:prstGeom>
          </p:spPr>
          <p:txBody>
            <a:bodyPr anchor="t" rtlCol="false" tIns="0" lIns="0" bIns="0" rIns="0">
              <a:spAutoFit/>
            </a:bodyPr>
            <a:lstStyle/>
            <a:p>
              <a:pPr>
                <a:lnSpc>
                  <a:spcPts val="3079"/>
                </a:lnSpc>
                <a:spcBef>
                  <a:spcPct val="0"/>
                </a:spcBef>
              </a:pPr>
              <a:r>
                <a:rPr lang="en-US" sz="2200">
                  <a:solidFill>
                    <a:srgbClr val="FFFFFF"/>
                  </a:solidFill>
                  <a:latin typeface="Roboto"/>
                </a:rPr>
                <a:t>OS virtualization is the use of software to allow a piece of hardware to run multiple operating system images at the same time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B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254" t="0" r="19862" b="0"/>
          <a:stretch>
            <a:fillRect/>
          </a:stretch>
        </p:blipFill>
        <p:spPr>
          <a:xfrm flipH="false" flipV="false" rot="0">
            <a:off x="7336645" y="0"/>
            <a:ext cx="10951355" cy="10287000"/>
          </a:xfrm>
          <a:prstGeom prst="rect">
            <a:avLst/>
          </a:prstGeom>
        </p:spPr>
      </p:pic>
      <p:grpSp>
        <p:nvGrpSpPr>
          <p:cNvPr name="Group 3" id="3"/>
          <p:cNvGrpSpPr/>
          <p:nvPr/>
        </p:nvGrpSpPr>
        <p:grpSpPr>
          <a:xfrm rot="0">
            <a:off x="1028477" y="6335287"/>
            <a:ext cx="4285185" cy="1059234"/>
            <a:chOff x="0" y="0"/>
            <a:chExt cx="5713580" cy="1412311"/>
          </a:xfrm>
        </p:grpSpPr>
        <p:grpSp>
          <p:nvGrpSpPr>
            <p:cNvPr name="Group 4" id="4"/>
            <p:cNvGrpSpPr/>
            <p:nvPr/>
          </p:nvGrpSpPr>
          <p:grpSpPr>
            <a:xfrm rot="0">
              <a:off x="0" y="0"/>
              <a:ext cx="5713580" cy="1412311"/>
              <a:chOff x="0" y="0"/>
              <a:chExt cx="22089234" cy="5460127"/>
            </a:xfrm>
          </p:grpSpPr>
          <p:sp>
            <p:nvSpPr>
              <p:cNvPr name="Freeform 5" id="5"/>
              <p:cNvSpPr/>
              <p:nvPr/>
            </p:nvSpPr>
            <p:spPr>
              <a:xfrm>
                <a:off x="0" y="0"/>
                <a:ext cx="22089233" cy="5460127"/>
              </a:xfrm>
              <a:custGeom>
                <a:avLst/>
                <a:gdLst/>
                <a:ahLst/>
                <a:cxnLst/>
                <a:rect r="r" b="b" t="t" l="l"/>
                <a:pathLst>
                  <a:path h="5460127" w="22089233">
                    <a:moveTo>
                      <a:pt x="0" y="0"/>
                    </a:moveTo>
                    <a:lnTo>
                      <a:pt x="0" y="5460127"/>
                    </a:lnTo>
                    <a:lnTo>
                      <a:pt x="22089233" y="5460127"/>
                    </a:lnTo>
                    <a:lnTo>
                      <a:pt x="22089233" y="0"/>
                    </a:lnTo>
                    <a:lnTo>
                      <a:pt x="0" y="0"/>
                    </a:lnTo>
                    <a:close/>
                    <a:moveTo>
                      <a:pt x="22028274" y="5399167"/>
                    </a:moveTo>
                    <a:lnTo>
                      <a:pt x="59690" y="5399167"/>
                    </a:lnTo>
                    <a:lnTo>
                      <a:pt x="59690" y="59690"/>
                    </a:lnTo>
                    <a:lnTo>
                      <a:pt x="22028274" y="59690"/>
                    </a:lnTo>
                    <a:lnTo>
                      <a:pt x="22028274" y="5399167"/>
                    </a:lnTo>
                    <a:close/>
                  </a:path>
                </a:pathLst>
              </a:custGeom>
              <a:solidFill>
                <a:srgbClr val="FFFFFF"/>
              </a:solidFill>
            </p:spPr>
          </p:sp>
        </p:grpSp>
        <p:sp>
          <p:nvSpPr>
            <p:cNvPr name="TextBox 6" id="6"/>
            <p:cNvSpPr txBox="true"/>
            <p:nvPr/>
          </p:nvSpPr>
          <p:spPr>
            <a:xfrm rot="0">
              <a:off x="810663" y="435434"/>
              <a:ext cx="4092255" cy="493818"/>
            </a:xfrm>
            <a:prstGeom prst="rect">
              <a:avLst/>
            </a:prstGeom>
          </p:spPr>
          <p:txBody>
            <a:bodyPr anchor="t" rtlCol="false" tIns="0" lIns="0" bIns="0" rIns="0">
              <a:spAutoFit/>
            </a:bodyPr>
            <a:lstStyle/>
            <a:p>
              <a:pPr algn="ctr" marL="0" indent="0" lvl="0">
                <a:lnSpc>
                  <a:spcPts val="3079"/>
                </a:lnSpc>
              </a:pPr>
              <a:r>
                <a:rPr lang="en-US" sz="2200">
                  <a:solidFill>
                    <a:srgbClr val="FF882E"/>
                  </a:solidFill>
                  <a:latin typeface="Roboto Bold"/>
                </a:rPr>
                <a:t>TYPE 1 - BARE METAL</a:t>
              </a:r>
            </a:p>
          </p:txBody>
        </p:sp>
      </p:grpSp>
      <p:grpSp>
        <p:nvGrpSpPr>
          <p:cNvPr name="Group 7" id="7"/>
          <p:cNvGrpSpPr/>
          <p:nvPr/>
        </p:nvGrpSpPr>
        <p:grpSpPr>
          <a:xfrm rot="0">
            <a:off x="917230" y="1028700"/>
            <a:ext cx="6419415" cy="4914890"/>
            <a:chOff x="0" y="0"/>
            <a:chExt cx="8559220" cy="6553186"/>
          </a:xfrm>
        </p:grpSpPr>
        <p:sp>
          <p:nvSpPr>
            <p:cNvPr name="TextBox 8" id="8"/>
            <p:cNvSpPr txBox="true"/>
            <p:nvPr/>
          </p:nvSpPr>
          <p:spPr>
            <a:xfrm rot="0">
              <a:off x="0" y="76200"/>
              <a:ext cx="8559220" cy="1711113"/>
            </a:xfrm>
            <a:prstGeom prst="rect">
              <a:avLst/>
            </a:prstGeom>
          </p:spPr>
          <p:txBody>
            <a:bodyPr anchor="t" rtlCol="false" tIns="0" lIns="0" bIns="0" rIns="0">
              <a:spAutoFit/>
            </a:bodyPr>
            <a:lstStyle/>
            <a:p>
              <a:pPr marL="0" indent="0" lvl="0">
                <a:lnSpc>
                  <a:spcPts val="9680"/>
                </a:lnSpc>
              </a:pPr>
              <a:r>
                <a:rPr lang="en-US" sz="8800">
                  <a:solidFill>
                    <a:srgbClr val="BAEFFA"/>
                  </a:solidFill>
                  <a:latin typeface="Roboto Bold"/>
                </a:rPr>
                <a:t>Hypervisor</a:t>
              </a:r>
            </a:p>
          </p:txBody>
        </p:sp>
        <p:sp>
          <p:nvSpPr>
            <p:cNvPr name="TextBox 9" id="9"/>
            <p:cNvSpPr txBox="true"/>
            <p:nvPr/>
          </p:nvSpPr>
          <p:spPr>
            <a:xfrm rot="0">
              <a:off x="0" y="2390127"/>
              <a:ext cx="7373541" cy="4163060"/>
            </a:xfrm>
            <a:prstGeom prst="rect">
              <a:avLst/>
            </a:prstGeom>
          </p:spPr>
          <p:txBody>
            <a:bodyPr anchor="t" rtlCol="false" tIns="0" lIns="0" bIns="0" rIns="0">
              <a:spAutoFit/>
            </a:bodyPr>
            <a:lstStyle/>
            <a:p>
              <a:pPr>
                <a:lnSpc>
                  <a:spcPts val="3120"/>
                </a:lnSpc>
              </a:pPr>
              <a:r>
                <a:rPr lang="en-US" sz="2400">
                  <a:solidFill>
                    <a:srgbClr val="FFFFFF"/>
                  </a:solidFill>
                  <a:latin typeface="Roboto"/>
                </a:rPr>
                <a:t>Hypervisors take the physical resources and separate them so they can be utilized by the virtual environment. They can sit on top of an OS or they can be directly installed onto the hardware. The latter is how most enterprises virtualize their systems.</a:t>
              </a:r>
            </a:p>
            <a:p>
              <a:pPr marL="0" indent="0" lvl="0">
                <a:lnSpc>
                  <a:spcPts val="3120"/>
                </a:lnSpc>
              </a:pPr>
            </a:p>
          </p:txBody>
        </p:sp>
      </p:grpSp>
      <p:grpSp>
        <p:nvGrpSpPr>
          <p:cNvPr name="Group 10" id="10"/>
          <p:cNvGrpSpPr/>
          <p:nvPr/>
        </p:nvGrpSpPr>
        <p:grpSpPr>
          <a:xfrm rot="0">
            <a:off x="1028700" y="7974894"/>
            <a:ext cx="4285185" cy="1059234"/>
            <a:chOff x="0" y="0"/>
            <a:chExt cx="5713580" cy="1412311"/>
          </a:xfrm>
        </p:grpSpPr>
        <p:grpSp>
          <p:nvGrpSpPr>
            <p:cNvPr name="Group 11" id="11"/>
            <p:cNvGrpSpPr/>
            <p:nvPr/>
          </p:nvGrpSpPr>
          <p:grpSpPr>
            <a:xfrm rot="0">
              <a:off x="0" y="0"/>
              <a:ext cx="5713580" cy="1412311"/>
              <a:chOff x="0" y="0"/>
              <a:chExt cx="22089234" cy="5460127"/>
            </a:xfrm>
          </p:grpSpPr>
          <p:sp>
            <p:nvSpPr>
              <p:cNvPr name="Freeform 12" id="12"/>
              <p:cNvSpPr/>
              <p:nvPr/>
            </p:nvSpPr>
            <p:spPr>
              <a:xfrm>
                <a:off x="0" y="0"/>
                <a:ext cx="22089233" cy="5460127"/>
              </a:xfrm>
              <a:custGeom>
                <a:avLst/>
                <a:gdLst/>
                <a:ahLst/>
                <a:cxnLst/>
                <a:rect r="r" b="b" t="t" l="l"/>
                <a:pathLst>
                  <a:path h="5460127" w="22089233">
                    <a:moveTo>
                      <a:pt x="0" y="0"/>
                    </a:moveTo>
                    <a:lnTo>
                      <a:pt x="0" y="5460127"/>
                    </a:lnTo>
                    <a:lnTo>
                      <a:pt x="22089233" y="5460127"/>
                    </a:lnTo>
                    <a:lnTo>
                      <a:pt x="22089233" y="0"/>
                    </a:lnTo>
                    <a:lnTo>
                      <a:pt x="0" y="0"/>
                    </a:lnTo>
                    <a:close/>
                    <a:moveTo>
                      <a:pt x="22028274" y="5399167"/>
                    </a:moveTo>
                    <a:lnTo>
                      <a:pt x="59690" y="5399167"/>
                    </a:lnTo>
                    <a:lnTo>
                      <a:pt x="59690" y="59690"/>
                    </a:lnTo>
                    <a:lnTo>
                      <a:pt x="22028274" y="59690"/>
                    </a:lnTo>
                    <a:lnTo>
                      <a:pt x="22028274" y="5399167"/>
                    </a:lnTo>
                    <a:close/>
                  </a:path>
                </a:pathLst>
              </a:custGeom>
              <a:solidFill>
                <a:srgbClr val="FFFFFF"/>
              </a:solidFill>
            </p:spPr>
          </p:sp>
        </p:grpSp>
        <p:sp>
          <p:nvSpPr>
            <p:cNvPr name="TextBox 13" id="13"/>
            <p:cNvSpPr txBox="true"/>
            <p:nvPr/>
          </p:nvSpPr>
          <p:spPr>
            <a:xfrm rot="0">
              <a:off x="810663" y="435434"/>
              <a:ext cx="4092255" cy="493818"/>
            </a:xfrm>
            <a:prstGeom prst="rect">
              <a:avLst/>
            </a:prstGeom>
          </p:spPr>
          <p:txBody>
            <a:bodyPr anchor="t" rtlCol="false" tIns="0" lIns="0" bIns="0" rIns="0">
              <a:spAutoFit/>
            </a:bodyPr>
            <a:lstStyle/>
            <a:p>
              <a:pPr algn="ctr" marL="0" indent="0" lvl="0">
                <a:lnSpc>
                  <a:spcPts val="3079"/>
                </a:lnSpc>
              </a:pPr>
              <a:r>
                <a:rPr lang="en-US" sz="2200">
                  <a:solidFill>
                    <a:srgbClr val="FF882E"/>
                  </a:solidFill>
                  <a:latin typeface="Roboto Bold"/>
                </a:rPr>
                <a:t>TYPE 2 - HOSTED</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B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3000"/>
          </a:blip>
          <a:srcRect l="20370" t="0" r="20370" b="0"/>
          <a:stretch>
            <a:fillRect/>
          </a:stretch>
        </p:blipFill>
        <p:spPr>
          <a:xfrm flipH="false" flipV="false" rot="0">
            <a:off x="0" y="0"/>
            <a:ext cx="9144000" cy="10287000"/>
          </a:xfrm>
          <a:prstGeom prst="rect">
            <a:avLst/>
          </a:prstGeom>
        </p:spPr>
      </p:pic>
      <p:pic>
        <p:nvPicPr>
          <p:cNvPr name="Picture 3" id="3"/>
          <p:cNvPicPr>
            <a:picLocks noChangeAspect="true"/>
          </p:cNvPicPr>
          <p:nvPr/>
        </p:nvPicPr>
        <p:blipFill>
          <a:blip r:embed="rId3"/>
          <a:srcRect l="12861" t="38076" r="17348" b="13026"/>
          <a:stretch>
            <a:fillRect/>
          </a:stretch>
        </p:blipFill>
        <p:spPr>
          <a:xfrm flipH="false" flipV="false" rot="0">
            <a:off x="15430848" y="1028700"/>
            <a:ext cx="1828452" cy="1529653"/>
          </a:xfrm>
          <a:prstGeom prst="rect">
            <a:avLst/>
          </a:prstGeom>
        </p:spPr>
      </p:pic>
      <p:sp>
        <p:nvSpPr>
          <p:cNvPr name="TextBox 4" id="4"/>
          <p:cNvSpPr txBox="true"/>
          <p:nvPr/>
        </p:nvSpPr>
        <p:spPr>
          <a:xfrm rot="0">
            <a:off x="2090110" y="4051058"/>
            <a:ext cx="14107780" cy="1860550"/>
          </a:xfrm>
          <a:prstGeom prst="rect">
            <a:avLst/>
          </a:prstGeom>
        </p:spPr>
        <p:txBody>
          <a:bodyPr anchor="t" rtlCol="false" tIns="0" lIns="0" bIns="0" rIns="0">
            <a:spAutoFit/>
          </a:bodyPr>
          <a:lstStyle/>
          <a:p>
            <a:pPr algn="ctr">
              <a:lnSpc>
                <a:spcPts val="14299"/>
              </a:lnSpc>
            </a:pPr>
            <a:r>
              <a:rPr lang="en-US" sz="12999">
                <a:solidFill>
                  <a:srgbClr val="FFFFFF"/>
                </a:solidFill>
                <a:latin typeface="Roboto Bold"/>
              </a:rPr>
              <a:t>Applications</a:t>
            </a:r>
          </a:p>
        </p:txBody>
      </p:sp>
      <p:sp>
        <p:nvSpPr>
          <p:cNvPr name="TextBox 5" id="5"/>
          <p:cNvSpPr txBox="true"/>
          <p:nvPr/>
        </p:nvSpPr>
        <p:spPr>
          <a:xfrm rot="0">
            <a:off x="1028700" y="9001125"/>
            <a:ext cx="1384266" cy="257175"/>
          </a:xfrm>
          <a:prstGeom prst="rect">
            <a:avLst/>
          </a:prstGeom>
        </p:spPr>
        <p:txBody>
          <a:bodyPr anchor="t" rtlCol="false" tIns="0" lIns="0" bIns="0" rIns="0">
            <a:spAutoFit/>
          </a:bodyPr>
          <a:lstStyle/>
          <a:p>
            <a:pPr>
              <a:lnSpc>
                <a:spcPts val="1920"/>
              </a:lnSpc>
            </a:pPr>
            <a:r>
              <a:rPr lang="en-US" sz="1600">
                <a:solidFill>
                  <a:srgbClr val="FE641E"/>
                </a:solidFill>
                <a:latin typeface="Roboto Bold"/>
              </a:rPr>
              <a:t>TheMR</a:t>
            </a:r>
          </a:p>
        </p:txBody>
      </p:sp>
      <p:sp>
        <p:nvSpPr>
          <p:cNvPr name="TextBox 6" id="6"/>
          <p:cNvSpPr txBox="true"/>
          <p:nvPr/>
        </p:nvSpPr>
        <p:spPr>
          <a:xfrm rot="0">
            <a:off x="11070418" y="7767320"/>
            <a:ext cx="6188882" cy="1490980"/>
          </a:xfrm>
          <a:prstGeom prst="rect">
            <a:avLst/>
          </a:prstGeom>
        </p:spPr>
        <p:txBody>
          <a:bodyPr anchor="t" rtlCol="false" tIns="0" lIns="0" bIns="0" rIns="0">
            <a:spAutoFit/>
          </a:bodyPr>
          <a:lstStyle/>
          <a:p>
            <a:pPr algn="r">
              <a:lnSpc>
                <a:spcPts val="3919"/>
              </a:lnSpc>
            </a:pPr>
            <a:r>
              <a:rPr lang="en-US" sz="2800">
                <a:solidFill>
                  <a:srgbClr val="FFFFFF"/>
                </a:solidFill>
                <a:latin typeface="Roboto"/>
              </a:rPr>
              <a:t>of Virtualization in detail, in the Modern Context, specially in the aspects of </a:t>
            </a:r>
            <a:r>
              <a:rPr lang="en-US" sz="2800">
                <a:solidFill>
                  <a:srgbClr val="C3B4FF"/>
                </a:solidFill>
                <a:latin typeface="Roboto Bold"/>
              </a:rPr>
              <a:t>Windows 11</a:t>
            </a:r>
            <a:r>
              <a:rPr lang="en-US" sz="2800">
                <a:solidFill>
                  <a:srgbClr val="FFFFFF"/>
                </a:solidFill>
                <a:latin typeface="Roboto"/>
              </a:rPr>
              <a:t> and </a:t>
            </a:r>
            <a:r>
              <a:rPr lang="en-US" sz="2800">
                <a:solidFill>
                  <a:srgbClr val="FF882E"/>
                </a:solidFill>
                <a:latin typeface="Roboto Bold"/>
              </a:rPr>
              <a:t>Blockchain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B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725344" y="1028700"/>
            <a:ext cx="8229600" cy="8229600"/>
          </a:xfrm>
          <a:prstGeom prst="rect">
            <a:avLst/>
          </a:prstGeom>
        </p:spPr>
      </p:pic>
      <p:sp>
        <p:nvSpPr>
          <p:cNvPr name="TextBox 3" id="3"/>
          <p:cNvSpPr txBox="true"/>
          <p:nvPr/>
        </p:nvSpPr>
        <p:spPr>
          <a:xfrm rot="0">
            <a:off x="1156094" y="1104900"/>
            <a:ext cx="5972487" cy="3721735"/>
          </a:xfrm>
          <a:prstGeom prst="rect">
            <a:avLst/>
          </a:prstGeom>
        </p:spPr>
        <p:txBody>
          <a:bodyPr anchor="t" rtlCol="false" tIns="0" lIns="0" bIns="0" rIns="0">
            <a:spAutoFit/>
          </a:bodyPr>
          <a:lstStyle/>
          <a:p>
            <a:pPr marL="0" indent="0" lvl="0">
              <a:lnSpc>
                <a:spcPts val="9680"/>
              </a:lnSpc>
            </a:pPr>
            <a:r>
              <a:rPr lang="en-US" sz="8800">
                <a:solidFill>
                  <a:srgbClr val="FFFFFF"/>
                </a:solidFill>
                <a:latin typeface="Roboto Bold"/>
              </a:rPr>
              <a:t>Windows Subsystem for </a:t>
            </a:r>
            <a:r>
              <a:rPr lang="en-US" sz="8800">
                <a:solidFill>
                  <a:srgbClr val="EEAE36"/>
                </a:solidFill>
                <a:latin typeface="Roboto Bold"/>
              </a:rPr>
              <a:t>Linux</a:t>
            </a:r>
          </a:p>
        </p:txBody>
      </p:sp>
      <p:grpSp>
        <p:nvGrpSpPr>
          <p:cNvPr name="Group 4" id="4"/>
          <p:cNvGrpSpPr/>
          <p:nvPr/>
        </p:nvGrpSpPr>
        <p:grpSpPr>
          <a:xfrm rot="0">
            <a:off x="1028700" y="5707676"/>
            <a:ext cx="5549699" cy="3550624"/>
            <a:chOff x="0" y="0"/>
            <a:chExt cx="15437859" cy="9876937"/>
          </a:xfrm>
        </p:grpSpPr>
        <p:sp>
          <p:nvSpPr>
            <p:cNvPr name="Freeform 5" id="5"/>
            <p:cNvSpPr/>
            <p:nvPr/>
          </p:nvSpPr>
          <p:spPr>
            <a:xfrm>
              <a:off x="0" y="0"/>
              <a:ext cx="15437859" cy="9876937"/>
            </a:xfrm>
            <a:custGeom>
              <a:avLst/>
              <a:gdLst/>
              <a:ahLst/>
              <a:cxnLst/>
              <a:rect r="r" b="b" t="t" l="l"/>
              <a:pathLst>
                <a:path h="9876937" w="15437859">
                  <a:moveTo>
                    <a:pt x="0" y="0"/>
                  </a:moveTo>
                  <a:lnTo>
                    <a:pt x="0" y="9876937"/>
                  </a:lnTo>
                  <a:lnTo>
                    <a:pt x="15437859" y="9876937"/>
                  </a:lnTo>
                  <a:lnTo>
                    <a:pt x="15437859" y="0"/>
                  </a:lnTo>
                  <a:lnTo>
                    <a:pt x="0" y="0"/>
                  </a:lnTo>
                  <a:close/>
                  <a:moveTo>
                    <a:pt x="15376899" y="9815977"/>
                  </a:moveTo>
                  <a:lnTo>
                    <a:pt x="59690" y="9815977"/>
                  </a:lnTo>
                  <a:lnTo>
                    <a:pt x="59690" y="59690"/>
                  </a:lnTo>
                  <a:lnTo>
                    <a:pt x="15376899" y="59690"/>
                  </a:lnTo>
                  <a:lnTo>
                    <a:pt x="15376899" y="9815977"/>
                  </a:lnTo>
                  <a:close/>
                </a:path>
              </a:pathLst>
            </a:custGeom>
            <a:solidFill>
              <a:srgbClr val="EEAE36"/>
            </a:solidFill>
          </p:spPr>
        </p:sp>
      </p:grpSp>
      <p:sp>
        <p:nvSpPr>
          <p:cNvPr name="TextBox 6" id="6"/>
          <p:cNvSpPr txBox="true"/>
          <p:nvPr/>
        </p:nvSpPr>
        <p:spPr>
          <a:xfrm rot="0">
            <a:off x="1410882" y="6408568"/>
            <a:ext cx="4785335" cy="2091690"/>
          </a:xfrm>
          <a:prstGeom prst="rect">
            <a:avLst/>
          </a:prstGeom>
        </p:spPr>
        <p:txBody>
          <a:bodyPr anchor="t" rtlCol="false" tIns="0" lIns="0" bIns="0" rIns="0">
            <a:spAutoFit/>
          </a:bodyPr>
          <a:lstStyle/>
          <a:p>
            <a:pPr algn="ctr" marL="0" indent="0" lvl="0">
              <a:lnSpc>
                <a:spcPts val="3359"/>
              </a:lnSpc>
            </a:pPr>
            <a:r>
              <a:rPr lang="en-US" sz="2400">
                <a:solidFill>
                  <a:srgbClr val="EEAE36"/>
                </a:solidFill>
                <a:latin typeface="Roboto Bold"/>
              </a:rPr>
              <a:t>Linux GUI Applications</a:t>
            </a:r>
            <a:r>
              <a:rPr lang="en-US" sz="2400">
                <a:solidFill>
                  <a:srgbClr val="FFFFFF"/>
                </a:solidFill>
                <a:latin typeface="Roboto"/>
              </a:rPr>
              <a:t> can now run Natively on Windows 11, using </a:t>
            </a:r>
            <a:r>
              <a:rPr lang="en-US" sz="2400">
                <a:solidFill>
                  <a:srgbClr val="EEAE36"/>
                </a:solidFill>
                <a:latin typeface="Roboto Bold"/>
              </a:rPr>
              <a:t>Real Linux Kernal</a:t>
            </a:r>
            <a:r>
              <a:rPr lang="en-US" sz="2400">
                <a:solidFill>
                  <a:srgbClr val="FFFFFF"/>
                </a:solidFill>
                <a:latin typeface="Roboto"/>
              </a:rPr>
              <a:t>, and consuming all the Native Resources, with Hyper-Visor Type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B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512" b="0"/>
          <a:stretch>
            <a:fillRect/>
          </a:stretch>
        </p:blipFill>
        <p:spPr>
          <a:xfrm flipH="false" flipV="false" rot="0">
            <a:off x="7819457" y="1028700"/>
            <a:ext cx="9439843" cy="8229600"/>
          </a:xfrm>
          <a:prstGeom prst="rect">
            <a:avLst/>
          </a:prstGeom>
        </p:spPr>
      </p:pic>
      <p:sp>
        <p:nvSpPr>
          <p:cNvPr name="TextBox 3" id="3"/>
          <p:cNvSpPr txBox="true"/>
          <p:nvPr/>
        </p:nvSpPr>
        <p:spPr>
          <a:xfrm rot="0">
            <a:off x="1028700" y="1104900"/>
            <a:ext cx="5972487" cy="3721735"/>
          </a:xfrm>
          <a:prstGeom prst="rect">
            <a:avLst/>
          </a:prstGeom>
        </p:spPr>
        <p:txBody>
          <a:bodyPr anchor="t" rtlCol="false" tIns="0" lIns="0" bIns="0" rIns="0">
            <a:spAutoFit/>
          </a:bodyPr>
          <a:lstStyle/>
          <a:p>
            <a:pPr marL="0" indent="0" lvl="0">
              <a:lnSpc>
                <a:spcPts val="9680"/>
              </a:lnSpc>
            </a:pPr>
            <a:r>
              <a:rPr lang="en-US" sz="8800">
                <a:solidFill>
                  <a:srgbClr val="FFFFFF"/>
                </a:solidFill>
                <a:latin typeface="Roboto Bold"/>
              </a:rPr>
              <a:t>Windows Subsystem for </a:t>
            </a:r>
            <a:r>
              <a:rPr lang="en-US" sz="8800">
                <a:solidFill>
                  <a:srgbClr val="FF882E"/>
                </a:solidFill>
                <a:latin typeface="Roboto Bold"/>
              </a:rPr>
              <a:t>Android</a:t>
            </a:r>
          </a:p>
        </p:txBody>
      </p:sp>
      <p:grpSp>
        <p:nvGrpSpPr>
          <p:cNvPr name="Group 4" id="4"/>
          <p:cNvGrpSpPr/>
          <p:nvPr/>
        </p:nvGrpSpPr>
        <p:grpSpPr>
          <a:xfrm rot="0">
            <a:off x="1028700" y="5707676"/>
            <a:ext cx="5549699" cy="3550624"/>
            <a:chOff x="0" y="0"/>
            <a:chExt cx="15437859" cy="9876937"/>
          </a:xfrm>
        </p:grpSpPr>
        <p:sp>
          <p:nvSpPr>
            <p:cNvPr name="Freeform 5" id="5"/>
            <p:cNvSpPr/>
            <p:nvPr/>
          </p:nvSpPr>
          <p:spPr>
            <a:xfrm>
              <a:off x="0" y="0"/>
              <a:ext cx="15437859" cy="9876937"/>
            </a:xfrm>
            <a:custGeom>
              <a:avLst/>
              <a:gdLst/>
              <a:ahLst/>
              <a:cxnLst/>
              <a:rect r="r" b="b" t="t" l="l"/>
              <a:pathLst>
                <a:path h="9876937" w="15437859">
                  <a:moveTo>
                    <a:pt x="0" y="0"/>
                  </a:moveTo>
                  <a:lnTo>
                    <a:pt x="0" y="9876937"/>
                  </a:lnTo>
                  <a:lnTo>
                    <a:pt x="15437859" y="9876937"/>
                  </a:lnTo>
                  <a:lnTo>
                    <a:pt x="15437859" y="0"/>
                  </a:lnTo>
                  <a:lnTo>
                    <a:pt x="0" y="0"/>
                  </a:lnTo>
                  <a:close/>
                  <a:moveTo>
                    <a:pt x="15376899" y="9815977"/>
                  </a:moveTo>
                  <a:lnTo>
                    <a:pt x="59690" y="9815977"/>
                  </a:lnTo>
                  <a:lnTo>
                    <a:pt x="59690" y="59690"/>
                  </a:lnTo>
                  <a:lnTo>
                    <a:pt x="15376899" y="59690"/>
                  </a:lnTo>
                  <a:lnTo>
                    <a:pt x="15376899" y="9815977"/>
                  </a:lnTo>
                  <a:close/>
                </a:path>
              </a:pathLst>
            </a:custGeom>
            <a:solidFill>
              <a:srgbClr val="FF882E"/>
            </a:solidFill>
          </p:spPr>
        </p:sp>
      </p:grpSp>
      <p:sp>
        <p:nvSpPr>
          <p:cNvPr name="TextBox 6" id="6"/>
          <p:cNvSpPr txBox="true"/>
          <p:nvPr/>
        </p:nvSpPr>
        <p:spPr>
          <a:xfrm rot="0">
            <a:off x="1410882" y="6618118"/>
            <a:ext cx="4785335" cy="1672590"/>
          </a:xfrm>
          <a:prstGeom prst="rect">
            <a:avLst/>
          </a:prstGeom>
        </p:spPr>
        <p:txBody>
          <a:bodyPr anchor="t" rtlCol="false" tIns="0" lIns="0" bIns="0" rIns="0">
            <a:spAutoFit/>
          </a:bodyPr>
          <a:lstStyle/>
          <a:p>
            <a:pPr algn="ctr" marL="0" indent="0" lvl="0">
              <a:lnSpc>
                <a:spcPts val="3359"/>
              </a:lnSpc>
            </a:pPr>
            <a:r>
              <a:rPr lang="en-US" sz="2400">
                <a:solidFill>
                  <a:srgbClr val="FFFFFF"/>
                </a:solidFill>
                <a:latin typeface="Roboto"/>
              </a:rPr>
              <a:t>Android Packages </a:t>
            </a:r>
            <a:r>
              <a:rPr lang="en-US" sz="2400">
                <a:solidFill>
                  <a:srgbClr val="FF882E"/>
                </a:solidFill>
                <a:latin typeface="Roboto"/>
              </a:rPr>
              <a:t>(</a:t>
            </a:r>
            <a:r>
              <a:rPr lang="en-US" sz="2400">
                <a:solidFill>
                  <a:srgbClr val="FF882E"/>
                </a:solidFill>
                <a:latin typeface="Roboto Bold"/>
              </a:rPr>
              <a:t>APKs</a:t>
            </a:r>
            <a:r>
              <a:rPr lang="en-US" sz="2400">
                <a:solidFill>
                  <a:srgbClr val="FF882E"/>
                </a:solidFill>
                <a:latin typeface="Roboto"/>
              </a:rPr>
              <a:t>)</a:t>
            </a:r>
            <a:r>
              <a:rPr lang="en-US" sz="2400">
                <a:solidFill>
                  <a:srgbClr val="FFFFFF"/>
                </a:solidFill>
                <a:latin typeface="Roboto"/>
              </a:rPr>
              <a:t> gets compiled into </a:t>
            </a:r>
            <a:r>
              <a:rPr lang="en-US" sz="2400">
                <a:solidFill>
                  <a:srgbClr val="FF882E"/>
                </a:solidFill>
                <a:latin typeface="Roboto Bold"/>
              </a:rPr>
              <a:t>Native Windows</a:t>
            </a:r>
            <a:r>
              <a:rPr lang="en-US" sz="2400">
                <a:solidFill>
                  <a:srgbClr val="FFFFFF"/>
                </a:solidFill>
                <a:latin typeface="Roboto"/>
              </a:rPr>
              <a:t> Application during the installation, procedure of the package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1028700" y="1538276"/>
            <a:ext cx="4562395" cy="1066441"/>
            <a:chOff x="0" y="0"/>
            <a:chExt cx="12691431" cy="2966570"/>
          </a:xfrm>
        </p:grpSpPr>
        <p:sp>
          <p:nvSpPr>
            <p:cNvPr name="Freeform 4" id="4"/>
            <p:cNvSpPr/>
            <p:nvPr/>
          </p:nvSpPr>
          <p:spPr>
            <a:xfrm>
              <a:off x="0" y="0"/>
              <a:ext cx="12691431" cy="2966570"/>
            </a:xfrm>
            <a:custGeom>
              <a:avLst/>
              <a:gdLst/>
              <a:ahLst/>
              <a:cxnLst/>
              <a:rect r="r" b="b" t="t" l="l"/>
              <a:pathLst>
                <a:path h="2966570" w="12691431">
                  <a:moveTo>
                    <a:pt x="0" y="0"/>
                  </a:moveTo>
                  <a:lnTo>
                    <a:pt x="0" y="2966570"/>
                  </a:lnTo>
                  <a:lnTo>
                    <a:pt x="12691431" y="2966570"/>
                  </a:lnTo>
                  <a:lnTo>
                    <a:pt x="12691431" y="0"/>
                  </a:lnTo>
                  <a:lnTo>
                    <a:pt x="0" y="0"/>
                  </a:lnTo>
                  <a:close/>
                  <a:moveTo>
                    <a:pt x="12630471" y="2905610"/>
                  </a:moveTo>
                  <a:lnTo>
                    <a:pt x="59690" y="2905610"/>
                  </a:lnTo>
                  <a:lnTo>
                    <a:pt x="59690" y="59690"/>
                  </a:lnTo>
                  <a:lnTo>
                    <a:pt x="12630471" y="59690"/>
                  </a:lnTo>
                  <a:lnTo>
                    <a:pt x="12630471" y="2905610"/>
                  </a:lnTo>
                  <a:close/>
                </a:path>
              </a:pathLst>
            </a:custGeom>
            <a:solidFill>
              <a:srgbClr val="CBCBCB"/>
            </a:solidFill>
          </p:spPr>
        </p:sp>
      </p:grpSp>
      <p:grpSp>
        <p:nvGrpSpPr>
          <p:cNvPr name="Group 5" id="5"/>
          <p:cNvGrpSpPr/>
          <p:nvPr/>
        </p:nvGrpSpPr>
        <p:grpSpPr>
          <a:xfrm rot="0">
            <a:off x="1028700" y="3965589"/>
            <a:ext cx="4562395" cy="1066441"/>
            <a:chOff x="0" y="0"/>
            <a:chExt cx="12691431" cy="2966570"/>
          </a:xfrm>
        </p:grpSpPr>
        <p:sp>
          <p:nvSpPr>
            <p:cNvPr name="Freeform 6" id="6"/>
            <p:cNvSpPr/>
            <p:nvPr/>
          </p:nvSpPr>
          <p:spPr>
            <a:xfrm>
              <a:off x="0" y="0"/>
              <a:ext cx="12691431" cy="2966570"/>
            </a:xfrm>
            <a:custGeom>
              <a:avLst/>
              <a:gdLst/>
              <a:ahLst/>
              <a:cxnLst/>
              <a:rect r="r" b="b" t="t" l="l"/>
              <a:pathLst>
                <a:path h="2966570" w="12691431">
                  <a:moveTo>
                    <a:pt x="0" y="0"/>
                  </a:moveTo>
                  <a:lnTo>
                    <a:pt x="0" y="2966570"/>
                  </a:lnTo>
                  <a:lnTo>
                    <a:pt x="12691431" y="2966570"/>
                  </a:lnTo>
                  <a:lnTo>
                    <a:pt x="12691431" y="0"/>
                  </a:lnTo>
                  <a:lnTo>
                    <a:pt x="0" y="0"/>
                  </a:lnTo>
                  <a:close/>
                  <a:moveTo>
                    <a:pt x="12630471" y="2905610"/>
                  </a:moveTo>
                  <a:lnTo>
                    <a:pt x="59690" y="2905610"/>
                  </a:lnTo>
                  <a:lnTo>
                    <a:pt x="59690" y="59690"/>
                  </a:lnTo>
                  <a:lnTo>
                    <a:pt x="12630471" y="59690"/>
                  </a:lnTo>
                  <a:lnTo>
                    <a:pt x="12630471" y="2905610"/>
                  </a:lnTo>
                  <a:close/>
                </a:path>
              </a:pathLst>
            </a:custGeom>
            <a:solidFill>
              <a:srgbClr val="666666"/>
            </a:solidFill>
          </p:spPr>
        </p:sp>
      </p:grpSp>
      <p:grpSp>
        <p:nvGrpSpPr>
          <p:cNvPr name="Group 7" id="7"/>
          <p:cNvGrpSpPr/>
          <p:nvPr/>
        </p:nvGrpSpPr>
        <p:grpSpPr>
          <a:xfrm rot="0">
            <a:off x="1028700" y="6362731"/>
            <a:ext cx="4562395" cy="1066441"/>
            <a:chOff x="0" y="0"/>
            <a:chExt cx="12691431" cy="2966570"/>
          </a:xfrm>
        </p:grpSpPr>
        <p:sp>
          <p:nvSpPr>
            <p:cNvPr name="Freeform 8" id="8"/>
            <p:cNvSpPr/>
            <p:nvPr/>
          </p:nvSpPr>
          <p:spPr>
            <a:xfrm>
              <a:off x="0" y="0"/>
              <a:ext cx="12691431" cy="2966570"/>
            </a:xfrm>
            <a:custGeom>
              <a:avLst/>
              <a:gdLst/>
              <a:ahLst/>
              <a:cxnLst/>
              <a:rect r="r" b="b" t="t" l="l"/>
              <a:pathLst>
                <a:path h="2966570" w="12691431">
                  <a:moveTo>
                    <a:pt x="0" y="0"/>
                  </a:moveTo>
                  <a:lnTo>
                    <a:pt x="0" y="2966570"/>
                  </a:lnTo>
                  <a:lnTo>
                    <a:pt x="12691431" y="2966570"/>
                  </a:lnTo>
                  <a:lnTo>
                    <a:pt x="12691431" y="0"/>
                  </a:lnTo>
                  <a:lnTo>
                    <a:pt x="0" y="0"/>
                  </a:lnTo>
                  <a:close/>
                  <a:moveTo>
                    <a:pt x="12630471" y="2905610"/>
                  </a:moveTo>
                  <a:lnTo>
                    <a:pt x="59690" y="2905610"/>
                  </a:lnTo>
                  <a:lnTo>
                    <a:pt x="59690" y="59690"/>
                  </a:lnTo>
                  <a:lnTo>
                    <a:pt x="12630471" y="59690"/>
                  </a:lnTo>
                  <a:lnTo>
                    <a:pt x="12630471" y="2905610"/>
                  </a:lnTo>
                  <a:close/>
                </a:path>
              </a:pathLst>
            </a:custGeom>
            <a:solidFill>
              <a:srgbClr val="404040"/>
            </a:solidFill>
          </p:spPr>
        </p:sp>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2881599" y="3088894"/>
            <a:ext cx="856597" cy="440077"/>
          </a:xfrm>
          <a:prstGeom prst="rect">
            <a:avLst/>
          </a:prstGeom>
        </p:spPr>
      </p:pic>
      <p:sp>
        <p:nvSpPr>
          <p:cNvPr name="TextBox 10" id="10"/>
          <p:cNvSpPr txBox="true"/>
          <p:nvPr/>
        </p:nvSpPr>
        <p:spPr>
          <a:xfrm rot="0">
            <a:off x="1410882" y="1835277"/>
            <a:ext cx="3813956" cy="415290"/>
          </a:xfrm>
          <a:prstGeom prst="rect">
            <a:avLst/>
          </a:prstGeom>
        </p:spPr>
        <p:txBody>
          <a:bodyPr anchor="t" rtlCol="false" tIns="0" lIns="0" bIns="0" rIns="0">
            <a:spAutoFit/>
          </a:bodyPr>
          <a:lstStyle/>
          <a:p>
            <a:pPr algn="ctr" marL="0" indent="0" lvl="0">
              <a:lnSpc>
                <a:spcPts val="3359"/>
              </a:lnSpc>
            </a:pPr>
            <a:r>
              <a:rPr lang="en-US" sz="2400">
                <a:solidFill>
                  <a:srgbClr val="CBCBCB"/>
                </a:solidFill>
                <a:latin typeface="Roboto Bold"/>
              </a:rPr>
              <a:t>EVM Code</a:t>
            </a:r>
          </a:p>
        </p:txBody>
      </p:sp>
      <p:sp>
        <p:nvSpPr>
          <p:cNvPr name="TextBox 11" id="11"/>
          <p:cNvSpPr txBox="true"/>
          <p:nvPr/>
        </p:nvSpPr>
        <p:spPr>
          <a:xfrm rot="0">
            <a:off x="1410882" y="4262590"/>
            <a:ext cx="3813956" cy="415290"/>
          </a:xfrm>
          <a:prstGeom prst="rect">
            <a:avLst/>
          </a:prstGeom>
        </p:spPr>
        <p:txBody>
          <a:bodyPr anchor="t" rtlCol="false" tIns="0" lIns="0" bIns="0" rIns="0">
            <a:spAutoFit/>
          </a:bodyPr>
          <a:lstStyle/>
          <a:p>
            <a:pPr algn="ctr" marL="0" indent="0" lvl="0">
              <a:lnSpc>
                <a:spcPts val="3359"/>
              </a:lnSpc>
            </a:pPr>
            <a:r>
              <a:rPr lang="en-US" sz="2400">
                <a:solidFill>
                  <a:srgbClr val="CBCBCB"/>
                </a:solidFill>
                <a:latin typeface="Roboto Bold"/>
              </a:rPr>
              <a:t>EVM Machine</a:t>
            </a:r>
          </a:p>
        </p:txBody>
      </p:sp>
      <p:sp>
        <p:nvSpPr>
          <p:cNvPr name="TextBox 12" id="12"/>
          <p:cNvSpPr txBox="true"/>
          <p:nvPr/>
        </p:nvSpPr>
        <p:spPr>
          <a:xfrm rot="0">
            <a:off x="1410882" y="6659732"/>
            <a:ext cx="3813956" cy="415290"/>
          </a:xfrm>
          <a:prstGeom prst="rect">
            <a:avLst/>
          </a:prstGeom>
        </p:spPr>
        <p:txBody>
          <a:bodyPr anchor="t" rtlCol="false" tIns="0" lIns="0" bIns="0" rIns="0">
            <a:spAutoFit/>
          </a:bodyPr>
          <a:lstStyle/>
          <a:p>
            <a:pPr algn="ctr" marL="0" indent="0" lvl="0">
              <a:lnSpc>
                <a:spcPts val="3359"/>
              </a:lnSpc>
            </a:pPr>
            <a:r>
              <a:rPr lang="en-US" sz="2400">
                <a:solidFill>
                  <a:srgbClr val="CBCBCB"/>
                </a:solidFill>
                <a:latin typeface="Roboto Bold"/>
              </a:rPr>
              <a:t>EVM Node</a:t>
            </a:r>
          </a:p>
        </p:txBody>
      </p:sp>
      <p:pic>
        <p:nvPicPr>
          <p:cNvPr name="Picture 13" id="1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2881599" y="5540637"/>
            <a:ext cx="856597" cy="440077"/>
          </a:xfrm>
          <a:prstGeom prst="rect">
            <a:avLst/>
          </a:prstGeom>
        </p:spPr>
      </p:pic>
      <p:grpSp>
        <p:nvGrpSpPr>
          <p:cNvPr name="Group 14" id="14"/>
          <p:cNvGrpSpPr/>
          <p:nvPr/>
        </p:nvGrpSpPr>
        <p:grpSpPr>
          <a:xfrm rot="0">
            <a:off x="12696905" y="1538276"/>
            <a:ext cx="4562395" cy="5890897"/>
            <a:chOff x="0" y="0"/>
            <a:chExt cx="12691431" cy="16386985"/>
          </a:xfrm>
        </p:grpSpPr>
        <p:sp>
          <p:nvSpPr>
            <p:cNvPr name="Freeform 15" id="15"/>
            <p:cNvSpPr/>
            <p:nvPr/>
          </p:nvSpPr>
          <p:spPr>
            <a:xfrm>
              <a:off x="0" y="0"/>
              <a:ext cx="12691431" cy="16386984"/>
            </a:xfrm>
            <a:custGeom>
              <a:avLst/>
              <a:gdLst/>
              <a:ahLst/>
              <a:cxnLst/>
              <a:rect r="r" b="b" t="t" l="l"/>
              <a:pathLst>
                <a:path h="16386984" w="12691431">
                  <a:moveTo>
                    <a:pt x="0" y="0"/>
                  </a:moveTo>
                  <a:lnTo>
                    <a:pt x="0" y="16386984"/>
                  </a:lnTo>
                  <a:lnTo>
                    <a:pt x="12691431" y="16386984"/>
                  </a:lnTo>
                  <a:lnTo>
                    <a:pt x="12691431" y="0"/>
                  </a:lnTo>
                  <a:lnTo>
                    <a:pt x="0" y="0"/>
                  </a:lnTo>
                  <a:close/>
                  <a:moveTo>
                    <a:pt x="12630471" y="16326025"/>
                  </a:moveTo>
                  <a:lnTo>
                    <a:pt x="59690" y="16326025"/>
                  </a:lnTo>
                  <a:lnTo>
                    <a:pt x="59690" y="59690"/>
                  </a:lnTo>
                  <a:lnTo>
                    <a:pt x="12630471" y="59690"/>
                  </a:lnTo>
                  <a:lnTo>
                    <a:pt x="12630471" y="16326025"/>
                  </a:lnTo>
                  <a:close/>
                </a:path>
              </a:pathLst>
            </a:custGeom>
            <a:solidFill>
              <a:srgbClr val="666666"/>
            </a:solidFill>
          </p:spPr>
        </p:sp>
      </p:grpSp>
      <p:sp>
        <p:nvSpPr>
          <p:cNvPr name="TextBox 16" id="16"/>
          <p:cNvSpPr txBox="true"/>
          <p:nvPr/>
        </p:nvSpPr>
        <p:spPr>
          <a:xfrm rot="0">
            <a:off x="13071124" y="3538510"/>
            <a:ext cx="3813956" cy="2929890"/>
          </a:xfrm>
          <a:prstGeom prst="rect">
            <a:avLst/>
          </a:prstGeom>
        </p:spPr>
        <p:txBody>
          <a:bodyPr anchor="t" rtlCol="false" tIns="0" lIns="0" bIns="0" rIns="0">
            <a:spAutoFit/>
          </a:bodyPr>
          <a:lstStyle/>
          <a:p>
            <a:pPr algn="ctr" marL="0" indent="0" lvl="0">
              <a:lnSpc>
                <a:spcPts val="3359"/>
              </a:lnSpc>
            </a:pPr>
            <a:r>
              <a:rPr lang="en-US" sz="2400">
                <a:solidFill>
                  <a:srgbClr val="CBCBCB"/>
                </a:solidFill>
                <a:latin typeface="Roboto"/>
              </a:rPr>
              <a:t>Virtualization is needed to improve the portability of Etherium Network, as well as to make sure Nodes are separated from each other, and separated from their host</a:t>
            </a:r>
          </a:p>
        </p:txBody>
      </p:sp>
      <p:sp>
        <p:nvSpPr>
          <p:cNvPr name="TextBox 17" id="17"/>
          <p:cNvSpPr txBox="true"/>
          <p:nvPr/>
        </p:nvSpPr>
        <p:spPr>
          <a:xfrm rot="0">
            <a:off x="13071124" y="2145792"/>
            <a:ext cx="3813956" cy="863600"/>
          </a:xfrm>
          <a:prstGeom prst="rect">
            <a:avLst/>
          </a:prstGeom>
        </p:spPr>
        <p:txBody>
          <a:bodyPr anchor="t" rtlCol="false" tIns="0" lIns="0" bIns="0" rIns="0">
            <a:spAutoFit/>
          </a:bodyPr>
          <a:lstStyle/>
          <a:p>
            <a:pPr algn="ctr" marL="0" indent="0" lvl="0">
              <a:lnSpc>
                <a:spcPts val="7000"/>
              </a:lnSpc>
            </a:pPr>
            <a:r>
              <a:rPr lang="en-US" sz="5000">
                <a:solidFill>
                  <a:srgbClr val="CBCBCB"/>
                </a:solidFill>
                <a:latin typeface="Roboto Bold"/>
              </a:rPr>
              <a:t>Etherium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DAE1oEL5XU4</dc:identifier>
  <dcterms:modified xsi:type="dcterms:W3CDTF">2011-08-01T06:04:30Z</dcterms:modified>
  <cp:revision>1</cp:revision>
  <dc:title>Virtualization</dc:title>
</cp:coreProperties>
</file>